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8" r:id="rId5"/>
    <p:sldId id="259" r:id="rId6"/>
    <p:sldId id="261" r:id="rId7"/>
    <p:sldId id="260" r:id="rId8"/>
    <p:sldId id="262" r:id="rId9"/>
    <p:sldId id="264" r:id="rId10"/>
    <p:sldId id="265" r:id="rId11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09-Jul-16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5112" y="3276600"/>
            <a:ext cx="6019800" cy="1295400"/>
          </a:xfrm>
        </p:spPr>
        <p:txBody>
          <a:bodyPr>
            <a:normAutofit fontScale="90000"/>
          </a:bodyPr>
          <a:lstStyle/>
          <a:p>
            <a:r>
              <a:rPr lang="en-US" altLang="ja-JP" sz="4800" dirty="0" smtClean="0">
                <a:solidFill>
                  <a:schemeClr val="tx1"/>
                </a:solidFill>
              </a:rPr>
              <a:t>UPM</a:t>
            </a:r>
            <a:r>
              <a:rPr lang="ja-JP" altLang="en-US" sz="4800" smtClean="0">
                <a:solidFill>
                  <a:schemeClr val="tx1"/>
                </a:solidFill>
              </a:rPr>
              <a:t>訪問</a:t>
            </a:r>
            <a:r>
              <a:rPr lang="en-US" altLang="ja-JP" sz="4800" smtClean="0">
                <a:solidFill>
                  <a:schemeClr val="tx1"/>
                </a:solidFill>
              </a:rPr>
              <a:t/>
            </a:r>
            <a:br>
              <a:rPr lang="en-US" altLang="ja-JP" sz="4800" smtClean="0">
                <a:solidFill>
                  <a:schemeClr val="tx1"/>
                </a:solidFill>
              </a:rPr>
            </a:br>
            <a:r>
              <a:rPr lang="ja-JP" altLang="en-US" sz="4800" dirty="0" smtClean="0">
                <a:solidFill>
                  <a:schemeClr val="tx1"/>
                </a:solidFill>
              </a:rPr>
              <a:t>パ</a:t>
            </a:r>
            <a:r>
              <a:rPr lang="ja-JP" altLang="en-US" sz="4800" dirty="0">
                <a:solidFill>
                  <a:schemeClr val="tx1"/>
                </a:solidFill>
              </a:rPr>
              <a:t>ームオイ</a:t>
            </a:r>
            <a:r>
              <a:rPr lang="ja-JP" altLang="en-US" sz="4800" dirty="0" smtClean="0">
                <a:solidFill>
                  <a:schemeClr val="tx1"/>
                </a:solidFill>
              </a:rPr>
              <a:t>ル</a:t>
            </a:r>
            <a:r>
              <a:rPr lang="ja-JP" altLang="en-US" sz="4800" dirty="0">
                <a:solidFill>
                  <a:schemeClr val="tx1"/>
                </a:solidFill>
              </a:rPr>
              <a:t>研究所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main-header-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5000625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574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22964" y="1067708"/>
            <a:ext cx="5116285" cy="3837214"/>
          </a:xfrm>
        </p:spPr>
      </p:pic>
      <p:sp>
        <p:nvSpPr>
          <p:cNvPr id="4" name="Rounded Rectangle 3"/>
          <p:cNvSpPr/>
          <p:nvPr/>
        </p:nvSpPr>
        <p:spPr>
          <a:xfrm>
            <a:off x="4762500" y="5562600"/>
            <a:ext cx="3733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7" y="82323"/>
            <a:ext cx="4457700" cy="3343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7" y="3425598"/>
            <a:ext cx="4475843" cy="335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66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024744" cy="420136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モデルコース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97439191"/>
              </p:ext>
            </p:extLst>
          </p:nvPr>
        </p:nvGraphicFramePr>
        <p:xfrm>
          <a:off x="609600" y="1066800"/>
          <a:ext cx="7315200" cy="3581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0748"/>
                <a:gridCol w="5804452"/>
              </a:tblGrid>
              <a:tr h="45720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時間帯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日程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0900-0910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aseline="0" dirty="0" smtClean="0"/>
                        <a:t>ウェルカムミッション</a:t>
                      </a:r>
                      <a:r>
                        <a:rPr lang="en-US" altLang="ja-JP" baseline="0" dirty="0" smtClean="0"/>
                        <a:t>/</a:t>
                      </a:r>
                      <a:r>
                        <a:rPr lang="ja-JP" altLang="en-US" baseline="0" dirty="0" smtClean="0"/>
                        <a:t>関係者とのご対面</a:t>
                      </a:r>
                      <a:endParaRPr lang="en-US" altLang="ja-JP" baseline="0" dirty="0" smtClean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0910-1110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語学研修</a:t>
                      </a:r>
                      <a:endParaRPr lang="en-US" altLang="ja-JP" dirty="0" smtClean="0"/>
                    </a:p>
                    <a:p>
                      <a:r>
                        <a:rPr lang="en-US" dirty="0" smtClean="0"/>
                        <a:t>*</a:t>
                      </a:r>
                      <a:r>
                        <a:rPr lang="ja-JP" altLang="en-US" dirty="0" smtClean="0"/>
                        <a:t>事前にレベルを確認させていただきます</a:t>
                      </a:r>
                      <a:endParaRPr lang="en-US" altLang="ja-JP" dirty="0" smtClean="0"/>
                    </a:p>
                    <a:p>
                      <a:r>
                        <a:rPr lang="ja-JP" altLang="en-US" dirty="0" smtClean="0"/>
                        <a:t>バディーと共に　</a:t>
                      </a:r>
                      <a:r>
                        <a:rPr lang="en-US" dirty="0" smtClean="0"/>
                        <a:t>*</a:t>
                      </a:r>
                      <a:r>
                        <a:rPr lang="ja-JP" altLang="en-US" dirty="0" smtClean="0"/>
                        <a:t>博物館・マレー人村模型　見学</a:t>
                      </a:r>
                      <a:endParaRPr lang="en-US" dirty="0" smtClean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1110-1130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休憩</a:t>
                      </a:r>
                      <a:endParaRPr lang="en-US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1130-1230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専門講義</a:t>
                      </a:r>
                      <a:r>
                        <a:rPr lang="en-US" altLang="ja-JP" dirty="0" smtClean="0"/>
                        <a:t/>
                      </a:r>
                      <a:br>
                        <a:rPr lang="en-US" altLang="ja-JP" dirty="0" smtClean="0"/>
                      </a:br>
                      <a:r>
                        <a:rPr lang="en-US" altLang="ja-JP" dirty="0" smtClean="0"/>
                        <a:t>*</a:t>
                      </a:r>
                      <a:r>
                        <a:rPr lang="ja-JP" altLang="en-US" dirty="0" smtClean="0"/>
                        <a:t>テーマは環境、農業、等</a:t>
                      </a:r>
                      <a:endParaRPr lang="en-US" altLang="ja-JP" dirty="0" smtClean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1230-1330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ランチ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64088975"/>
              </p:ext>
            </p:extLst>
          </p:nvPr>
        </p:nvGraphicFramePr>
        <p:xfrm>
          <a:off x="609600" y="4800600"/>
          <a:ext cx="7315200" cy="1524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0748"/>
                <a:gridCol w="5804452"/>
              </a:tblGrid>
              <a:tr h="38100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時間帯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日程</a:t>
                      </a:r>
                      <a:endParaRPr lang="en-US" dirty="0"/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r>
                        <a:rPr lang="en-US" dirty="0" smtClean="0"/>
                        <a:t>1330-1350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baseline="0" dirty="0" smtClean="0"/>
                        <a:t>UPM</a:t>
                      </a:r>
                      <a:r>
                        <a:rPr lang="ja-JP" altLang="en-US" baseline="0" dirty="0" smtClean="0"/>
                        <a:t>から</a:t>
                      </a:r>
                      <a:r>
                        <a:rPr lang="en-US" altLang="ja-JP" baseline="0" dirty="0" smtClean="0"/>
                        <a:t>PALM OIL BOAD</a:t>
                      </a:r>
                      <a:r>
                        <a:rPr lang="ja-JP" altLang="en-US" baseline="0" dirty="0" smtClean="0"/>
                        <a:t>へ移動</a:t>
                      </a:r>
                      <a:endParaRPr lang="en-US" altLang="ja-JP" baseline="0" dirty="0" smtClean="0"/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r>
                        <a:rPr lang="en-US" dirty="0" smtClean="0"/>
                        <a:t>1400-1430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ギャラリー見学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787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71" y="1447801"/>
            <a:ext cx="8001000" cy="2286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ja-JP" altLang="en-US" sz="2000" dirty="0" smtClean="0">
                <a:latin typeface="Calibri" pitchFamily="34" charset="0"/>
              </a:rPr>
              <a:t>広</a:t>
            </a:r>
            <a:r>
              <a:rPr lang="ja-JP" altLang="en-US" sz="2000" dirty="0">
                <a:latin typeface="Calibri" pitchFamily="34" charset="0"/>
              </a:rPr>
              <a:t>大なキャンパスを有する公立大学です。アジアの大学ランキングにも頻繁に名を連ねる、有力大学です。当初は農業大学として設立されましたが、現在は数多くの学部を有しています</a:t>
            </a:r>
            <a:r>
              <a:rPr lang="ja-JP" altLang="en-US" sz="2000" dirty="0" smtClean="0">
                <a:latin typeface="Calibri" pitchFamily="34" charset="0"/>
              </a:rPr>
              <a:t>。</a:t>
            </a:r>
            <a:endParaRPr lang="en-US" altLang="ja-JP" sz="2000" dirty="0" smtClean="0">
              <a:latin typeface="Calibri" pitchFamily="34" charset="0"/>
            </a:endParaRPr>
          </a:p>
          <a:p>
            <a:pPr marL="68580" indent="0">
              <a:buNone/>
            </a:pPr>
            <a:r>
              <a:rPr lang="ja-JP" altLang="en-US" sz="2000" dirty="0">
                <a:latin typeface="Calibri" pitchFamily="34" charset="0"/>
              </a:rPr>
              <a:t>学</a:t>
            </a:r>
            <a:r>
              <a:rPr lang="ja-JP" altLang="en-US" sz="2000" dirty="0" smtClean="0">
                <a:latin typeface="Calibri" pitchFamily="34" charset="0"/>
              </a:rPr>
              <a:t>部数：</a:t>
            </a:r>
            <a:r>
              <a:rPr lang="en-US" altLang="ja-JP" sz="2000" dirty="0" smtClean="0">
                <a:latin typeface="Calibri" pitchFamily="34" charset="0"/>
              </a:rPr>
              <a:t>16</a:t>
            </a:r>
          </a:p>
          <a:p>
            <a:pPr marL="68580" indent="0">
              <a:buNone/>
            </a:pPr>
            <a:r>
              <a:rPr lang="ja-JP" altLang="en-US" sz="2000" dirty="0">
                <a:latin typeface="Calibri" pitchFamily="34" charset="0"/>
              </a:rPr>
              <a:t>生</a:t>
            </a:r>
            <a:r>
              <a:rPr lang="ja-JP" altLang="en-US" sz="2000" dirty="0" smtClean="0">
                <a:latin typeface="Calibri" pitchFamily="34" charset="0"/>
              </a:rPr>
              <a:t>徒数：</a:t>
            </a:r>
            <a:r>
              <a:rPr lang="en-US" altLang="ja-JP" sz="2000" dirty="0" smtClean="0">
                <a:latin typeface="Calibri" pitchFamily="34" charset="0"/>
              </a:rPr>
              <a:t>26,200</a:t>
            </a:r>
            <a:r>
              <a:rPr lang="ja-JP" altLang="en-US" sz="2000" dirty="0" smtClean="0">
                <a:latin typeface="Calibri" pitchFamily="34" charset="0"/>
              </a:rPr>
              <a:t>人</a:t>
            </a:r>
            <a:endParaRPr lang="en-US" altLang="ja-JP" sz="2000" dirty="0" smtClean="0">
              <a:latin typeface="Calibri" pitchFamily="34" charset="0"/>
            </a:endParaRPr>
          </a:p>
          <a:p>
            <a:pPr marL="68580" indent="0">
              <a:buNone/>
            </a:pPr>
            <a:r>
              <a:rPr lang="ja-JP" altLang="en-US" sz="2000" dirty="0">
                <a:latin typeface="Calibri" pitchFamily="34" charset="0"/>
              </a:rPr>
              <a:t>場</a:t>
            </a:r>
            <a:r>
              <a:rPr lang="ja-JP" altLang="en-US" sz="2000" dirty="0" smtClean="0">
                <a:latin typeface="Calibri" pitchFamily="34" charset="0"/>
              </a:rPr>
              <a:t>所：バンギ </a:t>
            </a:r>
            <a:r>
              <a:rPr lang="en-US" altLang="ja-JP" sz="2000" dirty="0" smtClean="0">
                <a:latin typeface="Calibri" pitchFamily="34" charset="0"/>
              </a:rPr>
              <a:t>(</a:t>
            </a:r>
            <a:r>
              <a:rPr lang="ja-JP" altLang="en-US" sz="2000" dirty="0" smtClean="0">
                <a:latin typeface="Calibri" pitchFamily="34" charset="0"/>
              </a:rPr>
              <a:t>市内から</a:t>
            </a:r>
            <a:r>
              <a:rPr lang="en-US" altLang="ja-JP" sz="2000" dirty="0" smtClean="0">
                <a:latin typeface="Calibri" pitchFamily="34" charset="0"/>
              </a:rPr>
              <a:t>40</a:t>
            </a:r>
            <a:r>
              <a:rPr lang="ja-JP" altLang="en-US" sz="2000" dirty="0" smtClean="0">
                <a:latin typeface="Calibri" pitchFamily="34" charset="0"/>
              </a:rPr>
              <a:t>分程</a:t>
            </a:r>
            <a:r>
              <a:rPr lang="en-US" altLang="ja-JP" sz="2000" dirty="0" smtClean="0">
                <a:latin typeface="Calibri" pitchFamily="34" charset="0"/>
              </a:rPr>
              <a:t>)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2050" name="Picture 2" descr="「UPM マレーシア　大学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67640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upm.edu.my/imej/content/375_b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71" y="3962400"/>
            <a:ext cx="8305800" cy="240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85800" y="939347"/>
            <a:ext cx="8269514" cy="43225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Putra Malaysia</a:t>
            </a:r>
            <a:r>
              <a:rPr lang="ja-JP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プトラ大学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0" y="2438400"/>
            <a:ext cx="3429000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ja-JP" altLang="en-US" sz="1600" dirty="0" smtClean="0"/>
              <a:t>■最少受入人数：</a:t>
            </a:r>
            <a:r>
              <a:rPr lang="en-US" altLang="ja-JP" sz="1600" dirty="0"/>
              <a:t>10</a:t>
            </a:r>
            <a:r>
              <a:rPr lang="ja-JP" altLang="en-US" sz="1600" dirty="0" smtClean="0"/>
              <a:t>名</a:t>
            </a:r>
            <a:endParaRPr lang="en-US" altLang="ja-JP" sz="1600" dirty="0" smtClean="0"/>
          </a:p>
          <a:p>
            <a:pPr marL="68580" indent="0">
              <a:buFont typeface="Wingdings 2" pitchFamily="18" charset="2"/>
              <a:buNone/>
            </a:pPr>
            <a:r>
              <a:rPr lang="ja-JP" altLang="en-US" sz="1600" dirty="0" smtClean="0"/>
              <a:t>■最大受入人数：</a:t>
            </a:r>
            <a:r>
              <a:rPr lang="en-US" altLang="ja-JP" sz="1600" dirty="0"/>
              <a:t>100</a:t>
            </a:r>
            <a:r>
              <a:rPr lang="ja-JP" altLang="en-US" sz="1600" dirty="0" smtClean="0"/>
              <a:t>名</a:t>
            </a:r>
            <a:endParaRPr lang="en-US" altLang="ja-JP" sz="1600" dirty="0" smtClean="0"/>
          </a:p>
          <a:p>
            <a:pPr marL="68580" indent="0">
              <a:buFont typeface="Wingdings 2" pitchFamily="18" charset="2"/>
              <a:buNone/>
            </a:pPr>
            <a:r>
              <a:rPr lang="ja-JP" altLang="en-US" sz="1600" dirty="0" smtClean="0"/>
              <a:t>■所要時間：</a:t>
            </a:r>
            <a:r>
              <a:rPr lang="en-US" altLang="ja-JP" sz="1600" dirty="0"/>
              <a:t>3</a:t>
            </a:r>
            <a:r>
              <a:rPr lang="ja-JP" altLang="en-US" sz="1600" dirty="0" smtClean="0"/>
              <a:t>時間</a:t>
            </a:r>
            <a:r>
              <a:rPr lang="en-US" altLang="ja-JP" sz="1600" dirty="0" smtClean="0"/>
              <a:t>~8</a:t>
            </a:r>
            <a:r>
              <a:rPr lang="ja-JP" altLang="en-US" sz="1600" dirty="0" smtClean="0"/>
              <a:t>時間</a:t>
            </a:r>
            <a:endParaRPr lang="en-US" altLang="ja-JP" sz="1600" dirty="0" smtClean="0"/>
          </a:p>
          <a:p>
            <a:pPr marL="68580" indent="0">
              <a:buFont typeface="Wingdings 2" pitchFamily="18" charset="2"/>
              <a:buNone/>
            </a:pPr>
            <a:r>
              <a:rPr lang="ja-JP" altLang="en-US" sz="1600" dirty="0" smtClean="0"/>
              <a:t>■</a:t>
            </a:r>
            <a:r>
              <a:rPr lang="en-US" altLang="ja-JP" sz="1600" dirty="0" smtClean="0"/>
              <a:t>SMI</a:t>
            </a:r>
            <a:r>
              <a:rPr lang="ja-JP" altLang="en-US" sz="1600" dirty="0" smtClean="0"/>
              <a:t>手配実績：あり</a:t>
            </a:r>
            <a:endParaRPr lang="en-US" altLang="ja-JP" sz="1600" dirty="0" smtClean="0"/>
          </a:p>
          <a:p>
            <a:pPr marL="68580" indent="0">
              <a:buFont typeface="Wingdings 2" pitchFamily="18" charset="2"/>
              <a:buNone/>
            </a:pPr>
            <a:r>
              <a:rPr lang="ja-JP" altLang="en-US" sz="1600" dirty="0" smtClean="0"/>
              <a:t>■言語：英語</a:t>
            </a:r>
            <a:r>
              <a:rPr lang="en-US" altLang="ja-JP" sz="1600" dirty="0" smtClean="0"/>
              <a:t>(</a:t>
            </a:r>
            <a:r>
              <a:rPr lang="ja-JP" altLang="en-US" sz="1600" dirty="0" smtClean="0"/>
              <a:t>日本語クラス有</a:t>
            </a:r>
            <a:r>
              <a:rPr lang="en-US" altLang="ja-JP" sz="1600" dirty="0" smtClean="0"/>
              <a:t>)</a:t>
            </a:r>
          </a:p>
          <a:p>
            <a:pPr marL="68580" indent="0">
              <a:buFont typeface="Wingdings 2" pitchFamily="18" charset="2"/>
              <a:buNone/>
            </a:pPr>
            <a:r>
              <a:rPr lang="ja-JP" altLang="en-US" sz="1600" dirty="0" smtClean="0"/>
              <a:t>■料金：有料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385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71" y="685801"/>
            <a:ext cx="4241800" cy="2286000"/>
          </a:xfrm>
        </p:spPr>
        <p:txBody>
          <a:bodyPr/>
          <a:lstStyle/>
          <a:p>
            <a:pPr marL="68580" indent="0">
              <a:buNone/>
            </a:pPr>
            <a:r>
              <a:rPr lang="ja-JP" altLang="en-US" dirty="0" smtClean="0"/>
              <a:t>プロフェッサー </a:t>
            </a:r>
            <a:r>
              <a:rPr lang="en-US" altLang="ja-JP" dirty="0" smtClean="0"/>
              <a:t>Ms.</a:t>
            </a:r>
            <a:r>
              <a:rPr lang="ja-JP" altLang="en-US" dirty="0" smtClean="0"/>
              <a:t>ファーラ</a:t>
            </a:r>
            <a:endParaRPr lang="en-US" altLang="ja-JP" dirty="0" smtClean="0"/>
          </a:p>
          <a:p>
            <a:pPr marL="68580" indent="0">
              <a:buNone/>
            </a:pPr>
            <a:r>
              <a:rPr lang="ja-JP" altLang="en-US" dirty="0"/>
              <a:t>現</a:t>
            </a:r>
            <a:r>
              <a:rPr lang="ja-JP" altLang="en-US" dirty="0" smtClean="0"/>
              <a:t>在、語学部で日本語を担当。約</a:t>
            </a:r>
            <a:r>
              <a:rPr lang="en-US" altLang="ja-JP" dirty="0" smtClean="0"/>
              <a:t>200</a:t>
            </a:r>
            <a:r>
              <a:rPr lang="ja-JP" altLang="en-US" dirty="0" smtClean="0"/>
              <a:t>名の受講生徒に</a:t>
            </a:r>
            <a:endParaRPr lang="en-US" altLang="ja-JP" dirty="0" smtClean="0"/>
          </a:p>
          <a:p>
            <a:pPr marL="68580" indent="0">
              <a:buNone/>
            </a:pPr>
            <a:r>
              <a:rPr lang="ja-JP" altLang="en-US" dirty="0"/>
              <a:t>実践</a:t>
            </a:r>
            <a:r>
              <a:rPr lang="ja-JP" altLang="en-US" dirty="0" smtClean="0"/>
              <a:t>的な日本語を中心に教えています。</a:t>
            </a:r>
            <a:endParaRPr lang="en-US" altLang="ja-JP" dirty="0" smtClean="0"/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1027" name="Picture 3" descr="\\Susan\f\これです\UPM\UPM\20160627_095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543" y="838199"/>
            <a:ext cx="37592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usan\f\これです\UPM\UPM\20160627_0953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555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iho_Tanaka\Desktop\CHKするもの\KUL UPM\20160516_1038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81000"/>
            <a:ext cx="8127999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52800" y="5867400"/>
            <a:ext cx="4756972" cy="5048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ランゲージセンター内講義場所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31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\\Susan\f\これです\UPM\UPM\20160627_0957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1" y="330654"/>
            <a:ext cx="3929743" cy="294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Susan\f\これです\UPM\UPM\20160627_101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69318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71714" y="3615419"/>
            <a:ext cx="3356429" cy="20814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キャンパスツアーでご案内する文化博物館。班別に分かれて現地生徒と一緒に見学します。</a:t>
            </a:r>
            <a:endParaRPr lang="en-US" dirty="0"/>
          </a:p>
        </p:txBody>
      </p:sp>
      <p:pic>
        <p:nvPicPr>
          <p:cNvPr id="2054" name="Picture 6" descr="\\Susan\f\これです\UPM\UPM\20160627_0955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993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Users\Miho_Tanaka\Desktop\CHKするもの\KUL UPM\20160516_1043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iho_Tanaka\Desktop\CHKするもの\KUL UPM\20160516_1044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4205514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914400" y="5638800"/>
            <a:ext cx="4191000" cy="8454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大</a:t>
            </a:r>
            <a:r>
              <a:rPr lang="ja-JP" altLang="en-US" dirty="0" smtClean="0"/>
              <a:t>学構内の高床式住宅。こちらも班別で見学可能施設です。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51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2438400"/>
            <a:ext cx="3429000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ja-JP" altLang="en-US" sz="1600" dirty="0" smtClean="0"/>
              <a:t>■最少受入人数：</a:t>
            </a:r>
            <a:endParaRPr lang="en-US" altLang="ja-JP" sz="1600" dirty="0" smtClean="0"/>
          </a:p>
          <a:p>
            <a:pPr marL="68580" indent="0">
              <a:buNone/>
            </a:pPr>
            <a:r>
              <a:rPr lang="ja-JP" altLang="en-US" sz="1600" dirty="0" smtClean="0"/>
              <a:t>■最大受入人数：</a:t>
            </a:r>
            <a:r>
              <a:rPr lang="en-US" altLang="ja-JP" sz="1600" dirty="0" smtClean="0"/>
              <a:t>40-50</a:t>
            </a:r>
            <a:r>
              <a:rPr lang="ja-JP" altLang="en-US" sz="1600" dirty="0" smtClean="0"/>
              <a:t>名</a:t>
            </a:r>
            <a:r>
              <a:rPr lang="en-US" altLang="ja-JP" sz="1600" dirty="0" smtClean="0"/>
              <a:t>/1</a:t>
            </a:r>
            <a:r>
              <a:rPr lang="ja-JP" altLang="en-US" sz="1600" dirty="0" smtClean="0"/>
              <a:t>回</a:t>
            </a:r>
            <a:endParaRPr lang="en-US" altLang="ja-JP" sz="1600" dirty="0" smtClean="0"/>
          </a:p>
          <a:p>
            <a:pPr marL="68580" indent="0">
              <a:buNone/>
            </a:pPr>
            <a:r>
              <a:rPr lang="ja-JP" altLang="en-US" sz="1600" dirty="0" smtClean="0"/>
              <a:t>■所要時間：</a:t>
            </a:r>
            <a:r>
              <a:rPr lang="en-US" altLang="ja-JP" sz="1600" dirty="0" smtClean="0"/>
              <a:t>60-90</a:t>
            </a:r>
            <a:r>
              <a:rPr lang="ja-JP" altLang="en-US" sz="1600" dirty="0"/>
              <a:t>分</a:t>
            </a:r>
            <a:endParaRPr lang="en-US" altLang="ja-JP" sz="1600" dirty="0" smtClean="0"/>
          </a:p>
          <a:p>
            <a:pPr marL="68580" indent="0">
              <a:buNone/>
            </a:pPr>
            <a:r>
              <a:rPr lang="ja-JP" altLang="en-US" sz="1600" dirty="0" smtClean="0"/>
              <a:t>■</a:t>
            </a:r>
            <a:r>
              <a:rPr lang="en-US" altLang="ja-JP" sz="1600" dirty="0" smtClean="0"/>
              <a:t>SMI</a:t>
            </a:r>
            <a:r>
              <a:rPr lang="ja-JP" altLang="en-US" sz="1600" dirty="0" smtClean="0"/>
              <a:t>手配実績：あり</a:t>
            </a:r>
            <a:endParaRPr lang="en-US" altLang="ja-JP" sz="1600" dirty="0" smtClean="0"/>
          </a:p>
          <a:p>
            <a:pPr marL="68580" indent="0">
              <a:buNone/>
            </a:pPr>
            <a:r>
              <a:rPr lang="ja-JP" altLang="en-US" sz="1600" dirty="0" smtClean="0"/>
              <a:t>■言語：英語</a:t>
            </a:r>
            <a:endParaRPr lang="en-US" altLang="ja-JP" sz="1600" dirty="0" smtClean="0"/>
          </a:p>
          <a:p>
            <a:pPr marL="68580" indent="0">
              <a:buNone/>
            </a:pPr>
            <a:r>
              <a:rPr lang="ja-JP" altLang="en-US" sz="1600" dirty="0" smtClean="0"/>
              <a:t>■料金：有料</a:t>
            </a:r>
            <a:endParaRPr lang="en-US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370115" y="698500"/>
            <a:ext cx="8269514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ja-JP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Malaysia </a:t>
            </a:r>
            <a:r>
              <a:rPr lang="en-US" altLang="ja-JP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Palm Oil </a:t>
            </a:r>
            <a:r>
              <a:rPr lang="en-US" altLang="ja-JP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Boad</a:t>
            </a:r>
            <a:r>
              <a:rPr lang="en-US" altLang="ja-JP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MPOB)</a:t>
            </a:r>
            <a:r>
              <a:rPr lang="ja-JP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パームオイル研究所</a:t>
            </a:r>
            <a:endParaRPr lang="en-US" altLang="ja-JP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105400"/>
            <a:ext cx="6705600" cy="762000"/>
          </a:xfrm>
        </p:spPr>
        <p:txBody>
          <a:bodyPr>
            <a:normAutofit/>
          </a:bodyPr>
          <a:lstStyle/>
          <a:p>
            <a:r>
              <a:rPr lang="ja-JP" altLang="en-US" sz="1800" dirty="0" smtClean="0">
                <a:solidFill>
                  <a:schemeClr val="tx1"/>
                </a:solidFill>
              </a:rPr>
              <a:t>★見学</a:t>
            </a:r>
            <a:r>
              <a:rPr lang="ja-JP" altLang="en-US" sz="1800" dirty="0">
                <a:solidFill>
                  <a:schemeClr val="tx1"/>
                </a:solidFill>
              </a:rPr>
              <a:t>スケジュー</a:t>
            </a:r>
            <a:r>
              <a:rPr lang="ja-JP" altLang="en-US" sz="1800" dirty="0" smtClean="0">
                <a:solidFill>
                  <a:schemeClr val="tx1"/>
                </a:solidFill>
              </a:rPr>
              <a:t>ル</a:t>
            </a:r>
            <a:r>
              <a:rPr lang="en-US" altLang="ja-JP" sz="1800" dirty="0" smtClean="0">
                <a:solidFill>
                  <a:schemeClr val="tx1"/>
                </a:solidFill>
              </a:rPr>
              <a:t/>
            </a:r>
            <a:br>
              <a:rPr lang="en-US" altLang="ja-JP" sz="1800" dirty="0" smtClean="0">
                <a:solidFill>
                  <a:schemeClr val="tx1"/>
                </a:solidFill>
              </a:rPr>
            </a:br>
            <a:r>
              <a:rPr lang="en-US" altLang="ja-JP" sz="1800" dirty="0" smtClean="0">
                <a:solidFill>
                  <a:schemeClr val="tx1"/>
                </a:solidFill>
              </a:rPr>
              <a:t>*</a:t>
            </a:r>
            <a:r>
              <a:rPr lang="ja-JP" altLang="en-US" sz="1800" dirty="0" smtClean="0">
                <a:solidFill>
                  <a:schemeClr val="tx1"/>
                </a:solidFill>
              </a:rPr>
              <a:t>ギャラリー見学及び説明 </a:t>
            </a:r>
            <a:r>
              <a:rPr lang="en-US" altLang="ja-JP" sz="1800" dirty="0" smtClean="0">
                <a:solidFill>
                  <a:schemeClr val="tx1"/>
                </a:solidFill>
              </a:rPr>
              <a:t>(30-45</a:t>
            </a:r>
            <a:r>
              <a:rPr lang="ja-JP" altLang="en-US" sz="1800" dirty="0" smtClean="0">
                <a:solidFill>
                  <a:schemeClr val="tx1"/>
                </a:solidFill>
              </a:rPr>
              <a:t>分</a:t>
            </a:r>
            <a:r>
              <a:rPr lang="en-US" altLang="ja-JP" sz="1800" dirty="0" smtClean="0">
                <a:solidFill>
                  <a:schemeClr val="tx1"/>
                </a:solidFill>
              </a:rPr>
              <a:t>)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36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24200"/>
            <a:ext cx="4572000" cy="3429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124200"/>
            <a:ext cx="4572000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159657"/>
            <a:ext cx="3962400" cy="29718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343400" y="676728"/>
            <a:ext cx="4267200" cy="2218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ギャラリーの見学</a:t>
            </a:r>
            <a:endParaRPr lang="en-US" altLang="ja-JP" dirty="0" smtClean="0"/>
          </a:p>
          <a:p>
            <a:pPr algn="ctr"/>
            <a:r>
              <a:rPr lang="ja-JP" altLang="en-US" dirty="0"/>
              <a:t>パー</a:t>
            </a:r>
            <a:r>
              <a:rPr lang="ja-JP" altLang="en-US" dirty="0" smtClean="0"/>
              <a:t>ム</a:t>
            </a:r>
            <a:r>
              <a:rPr lang="ja-JP" altLang="en-US" dirty="0"/>
              <a:t>や</a:t>
            </a:r>
            <a:r>
              <a:rPr lang="ja-JP" altLang="en-US" dirty="0" smtClean="0"/>
              <a:t>し</a:t>
            </a:r>
            <a:r>
              <a:rPr lang="ja-JP" altLang="en-US" dirty="0"/>
              <a:t>か</a:t>
            </a:r>
            <a:r>
              <a:rPr lang="ja-JP" altLang="en-US" dirty="0" smtClean="0"/>
              <a:t>ら実を採取し、オイルへと精製する過程を紹介します。</a:t>
            </a:r>
            <a:endParaRPr lang="en-US" altLang="ja-JP" dirty="0" smtClean="0"/>
          </a:p>
          <a:p>
            <a:pPr algn="ctr"/>
            <a:r>
              <a:rPr lang="en-US" altLang="ja-JP" dirty="0" smtClean="0"/>
              <a:t>2</a:t>
            </a:r>
            <a:r>
              <a:rPr lang="ja-JP" altLang="en-US" dirty="0" smtClean="0"/>
              <a:t>階部分から始まり、</a:t>
            </a:r>
            <a:r>
              <a:rPr lang="en-US" altLang="ja-JP" dirty="0" smtClean="0"/>
              <a:t>1</a:t>
            </a:r>
            <a:r>
              <a:rPr lang="ja-JP" altLang="en-US" dirty="0" smtClean="0"/>
              <a:t>階部分はわれわれの身近にあるパームオイルをつかった製品を紹介します。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47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153</TotalTime>
  <Words>571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UPM訪問 パームオイル研究所</vt:lpstr>
      <vt:lpstr>モデルコース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★見学スケジュール *ギャラリー見学及び説明 (30-45分)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パームオイル研究所</dc:title>
  <dc:creator>Miho_Tanaka</dc:creator>
  <cp:lastModifiedBy>Miho_Tanaka</cp:lastModifiedBy>
  <cp:revision>19</cp:revision>
  <cp:lastPrinted>2016-06-04T07:25:06Z</cp:lastPrinted>
  <dcterms:created xsi:type="dcterms:W3CDTF">2006-08-16T00:00:00Z</dcterms:created>
  <dcterms:modified xsi:type="dcterms:W3CDTF">2016-07-09T02:50:47Z</dcterms:modified>
</cp:coreProperties>
</file>