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handoutMasterIdLst>
    <p:handoutMasterId r:id="rId14"/>
  </p:handoutMasterIdLst>
  <p:sldIdLst>
    <p:sldId id="257" r:id="rId2"/>
    <p:sldId id="294" r:id="rId3"/>
    <p:sldId id="295" r:id="rId4"/>
    <p:sldId id="266" r:id="rId5"/>
    <p:sldId id="268" r:id="rId6"/>
    <p:sldId id="288" r:id="rId7"/>
    <p:sldId id="289" r:id="rId8"/>
    <p:sldId id="290" r:id="rId9"/>
    <p:sldId id="293" r:id="rId10"/>
    <p:sldId id="291" r:id="rId11"/>
    <p:sldId id="292" r:id="rId12"/>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9FF33"/>
    <a:srgbClr val="99FF66"/>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7596" autoAdjust="0"/>
  </p:normalViewPr>
  <p:slideViewPr>
    <p:cSldViewPr>
      <p:cViewPr varScale="1">
        <p:scale>
          <a:sx n="76" d="100"/>
          <a:sy n="76" d="100"/>
        </p:scale>
        <p:origin x="690"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838" y="-108"/>
      </p:cViewPr>
      <p:guideLst>
        <p:guide orient="horz" pos="2880"/>
        <p:guide pos="2160"/>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DB182DB0-CEB0-4A9D-BF5E-078334A44DE4}" type="datetimeFigureOut">
              <a:rPr lang="en-US" smtClean="0"/>
              <a:pPr/>
              <a:t>7/9/2016</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60742922-773E-4EFC-9CD2-F353F24ACD6F}" type="slidenum">
              <a:rPr lang="en-US" smtClean="0"/>
              <a:pPr/>
              <a:t>‹#›</a:t>
            </a:fld>
            <a:endParaRPr lang="en-US"/>
          </a:p>
        </p:txBody>
      </p:sp>
    </p:spTree>
    <p:extLst>
      <p:ext uri="{BB962C8B-B14F-4D97-AF65-F5344CB8AC3E}">
        <p14:creationId xmlns:p14="http://schemas.microsoft.com/office/powerpoint/2010/main" val="1588913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BB9A3B6D-4CAC-4EBE-B545-9CEBA148F1F6}" type="datetimeFigureOut">
              <a:rPr lang="en-US" smtClean="0"/>
              <a:pPr/>
              <a:t>7/9/2016</a:t>
            </a:fld>
            <a:endParaRPr lang="en-US"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8FFCA27-CE1C-4A1D-9402-19823C87C6A8}" type="slidenum">
              <a:rPr lang="en-US" smtClean="0"/>
              <a:pPr/>
              <a:t>‹#›</a:t>
            </a:fld>
            <a:endParaRPr lang="en-US" dirty="0"/>
          </a:p>
        </p:txBody>
      </p:sp>
    </p:spTree>
    <p:extLst>
      <p:ext uri="{BB962C8B-B14F-4D97-AF65-F5344CB8AC3E}">
        <p14:creationId xmlns:p14="http://schemas.microsoft.com/office/powerpoint/2010/main" val="276077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皆さんはコタキナバルにいらしたことはございますか？ボルネオ島にあるコタキナバルは大自然の残る</a:t>
            </a:r>
            <a:endParaRPr lang="en-US" altLang="ja-JP" dirty="0" smtClean="0"/>
          </a:p>
          <a:p>
            <a:r>
              <a:rPr lang="ja-JP" altLang="en-US" dirty="0" smtClean="0"/>
              <a:t>島で有名なキナバル山はもちろん、海、川、村と数多くの体験ができます。</a:t>
            </a:r>
            <a:endParaRPr lang="en-US" altLang="ja-JP" dirty="0" smtClean="0"/>
          </a:p>
          <a:p>
            <a:r>
              <a:rPr lang="ja-JP" altLang="en-US" dirty="0" smtClean="0"/>
              <a:t>では、コタキナバルの修学旅行の際の班別行動・アクティビティのお勧めについてお話しさせていただきます。</a:t>
            </a:r>
            <a:endParaRPr lang="en-MY"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1</a:t>
            </a:fld>
            <a:endParaRPr lang="en-US" dirty="0"/>
          </a:p>
        </p:txBody>
      </p:sp>
    </p:spTree>
    <p:extLst>
      <p:ext uri="{BB962C8B-B14F-4D97-AF65-F5344CB8AC3E}">
        <p14:creationId xmlns:p14="http://schemas.microsoft.com/office/powerpoint/2010/main" val="1236104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最後にサバ大学の教授からの講和となります。サバ大学はサバ州に唯一ある国立大学で日本からの留学生もいらっしゃいます。</a:t>
            </a:r>
            <a:endParaRPr lang="en-US" altLang="ja-JP" dirty="0" smtClean="0"/>
          </a:p>
          <a:p>
            <a:r>
              <a:rPr lang="en-US" altLang="ja-JP" dirty="0" smtClean="0"/>
              <a:t>DR</a:t>
            </a:r>
            <a:r>
              <a:rPr lang="ja-JP" altLang="en-US" dirty="0" smtClean="0"/>
              <a:t>チャールズは日本での留学経験があり、堪能な日本語でレクチャーをしてくれます。</a:t>
            </a:r>
            <a:r>
              <a:rPr lang="en-US" altLang="ja-JP" dirty="0" smtClean="0"/>
              <a:t>SSH</a:t>
            </a:r>
            <a:r>
              <a:rPr lang="ja-JP" altLang="en-US" dirty="0" smtClean="0"/>
              <a:t>等ではよくレクチャーをされていらっしゃるようです。</a:t>
            </a:r>
            <a:endParaRPr lang="en-MY"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10</a:t>
            </a:fld>
            <a:endParaRPr lang="en-US" dirty="0"/>
          </a:p>
        </p:txBody>
      </p:sp>
    </p:spTree>
    <p:extLst>
      <p:ext uri="{BB962C8B-B14F-4D97-AF65-F5344CB8AC3E}">
        <p14:creationId xmlns:p14="http://schemas.microsoft.com/office/powerpoint/2010/main" val="198277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まず、こちらはサバ州全体の地図となります。</a:t>
            </a:r>
            <a:endParaRPr lang="en-US" altLang="ja-JP" dirty="0" smtClean="0"/>
          </a:p>
          <a:p>
            <a:r>
              <a:rPr lang="ja-JP" altLang="en-US" dirty="0" smtClean="0"/>
              <a:t>真ん中上部分にキナバル山、その左手にコタキナバル市内、右側が東海岸となり、有名なセピロックオランウータンセンターのあるサンダカンや、ダイビングで有名なシパダン島もこちらにございます。また、野生動物が多く見れる場所・ラハダトのタビンやダナンバレーもこちら東海岸にございます。ただ、残念ながら東海岸は現在外務省の危険度情報が発令されている地域でもございます。</a:t>
            </a:r>
            <a:endParaRPr lang="en-MY"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2</a:t>
            </a:fld>
            <a:endParaRPr lang="en-US" dirty="0"/>
          </a:p>
        </p:txBody>
      </p:sp>
    </p:spTree>
    <p:extLst>
      <p:ext uri="{BB962C8B-B14F-4D97-AF65-F5344CB8AC3E}">
        <p14:creationId xmlns:p14="http://schemas.microsoft.com/office/powerpoint/2010/main" val="417968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まず、こちらお手元にお配りしております地図をご覧いただけますか。こちらがアクティビティの行われる大まかな位置関係となります。</a:t>
            </a:r>
            <a:endParaRPr lang="en-US" altLang="ja-JP" dirty="0" smtClean="0"/>
          </a:p>
          <a:p>
            <a:endParaRPr lang="en-MY"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3</a:t>
            </a:fld>
            <a:endParaRPr lang="en-US" dirty="0"/>
          </a:p>
        </p:txBody>
      </p:sp>
    </p:spTree>
    <p:extLst>
      <p:ext uri="{BB962C8B-B14F-4D97-AF65-F5344CB8AC3E}">
        <p14:creationId xmlns:p14="http://schemas.microsoft.com/office/powerpoint/2010/main" val="205472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では、地図をもとにそれぞれのアクティビティをご紹介いたします。</a:t>
            </a:r>
            <a:endParaRPr lang="en-US" altLang="ja-JP" dirty="0" smtClean="0"/>
          </a:p>
          <a:p>
            <a:r>
              <a:rPr lang="ja-JP" altLang="en-US" dirty="0" smtClean="0"/>
              <a:t>まず、１つ目・・・、</a:t>
            </a:r>
            <a:r>
              <a:rPr lang="en-US" altLang="ja-JP" dirty="0" smtClean="0"/>
              <a:t>2</a:t>
            </a:r>
            <a:r>
              <a:rPr lang="ja-JP" altLang="en-US" dirty="0" smtClean="0"/>
              <a:t>つ目・・・、</a:t>
            </a:r>
            <a:r>
              <a:rPr lang="en-US" altLang="ja-JP" dirty="0" smtClean="0"/>
              <a:t>3</a:t>
            </a:r>
            <a:r>
              <a:rPr lang="ja-JP" altLang="en-US" dirty="0" smtClean="0"/>
              <a:t>つ目・・・、</a:t>
            </a:r>
            <a:r>
              <a:rPr lang="en-US" altLang="ja-JP" dirty="0" smtClean="0"/>
              <a:t>4</a:t>
            </a:r>
            <a:r>
              <a:rPr lang="ja-JP" altLang="en-US" dirty="0" smtClean="0"/>
              <a:t>つ目・・・、</a:t>
            </a:r>
            <a:r>
              <a:rPr lang="en-US" altLang="ja-JP" dirty="0" smtClean="0"/>
              <a:t>5</a:t>
            </a:r>
            <a:r>
              <a:rPr lang="ja-JP" altLang="en-US" dirty="0" smtClean="0"/>
              <a:t>つ目・・・のホームビジットとなります。</a:t>
            </a:r>
            <a:endParaRPr lang="en-US" altLang="ja-JP" dirty="0" smtClean="0"/>
          </a:p>
          <a:p>
            <a:r>
              <a:rPr lang="ja-JP" altLang="en-US" dirty="0" smtClean="0"/>
              <a:t>そして、最後におまけで大学教授からの講和についてお話させていただきます。こちらは地図上にサバ大学として記載しております。</a:t>
            </a:r>
            <a:endParaRPr lang="en-MY"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4</a:t>
            </a:fld>
            <a:endParaRPr lang="en-US" dirty="0"/>
          </a:p>
        </p:txBody>
      </p:sp>
    </p:spTree>
    <p:extLst>
      <p:ext uri="{BB962C8B-B14F-4D97-AF65-F5344CB8AC3E}">
        <p14:creationId xmlns:p14="http://schemas.microsoft.com/office/powerpoint/2010/main" val="307935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ドクターロサは通常ロッカウイ動物園内の動物の体調管理をしている獣医さんで、彼女からロッカウイにいる動物等の話を動物園内の会議室にてお聞きいただきます。約</a:t>
            </a:r>
            <a:r>
              <a:rPr lang="en-US" altLang="ja-JP" dirty="0" smtClean="0"/>
              <a:t>1</a:t>
            </a:r>
            <a:r>
              <a:rPr lang="ja-JP" altLang="en-US" dirty="0" smtClean="0"/>
              <a:t>時間程度で英語での講和となりますが、通訳はそのつどガイドが行います。講和終了後は、個人もしくはグループに分かれて動物園内のピグミーゾウや、テングザル、オランウータン、マレーグマ等見学できます。</a:t>
            </a:r>
            <a:r>
              <a:rPr lang="en-US" altLang="ja-JP" dirty="0" smtClean="0"/>
              <a:t>11</a:t>
            </a:r>
            <a:r>
              <a:rPr lang="ja-JP" altLang="en-US" dirty="0" smtClean="0"/>
              <a:t>：</a:t>
            </a:r>
            <a:r>
              <a:rPr lang="en-US" altLang="ja-JP" dirty="0" smtClean="0"/>
              <a:t>15</a:t>
            </a:r>
            <a:r>
              <a:rPr lang="ja-JP" altLang="en-US" dirty="0" smtClean="0"/>
              <a:t>分からアニマルショーが始まりますのでそれまでに再集合し、ヘビやオウムなどのショーを見学します。写真にはありますが、オランウータンのショーは現在かわいそうということで取りやめになっております。</a:t>
            </a:r>
            <a:endParaRPr lang="en-MY"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5</a:t>
            </a:fld>
            <a:endParaRPr lang="en-US" dirty="0"/>
          </a:p>
        </p:txBody>
      </p:sp>
    </p:spTree>
    <p:extLst>
      <p:ext uri="{BB962C8B-B14F-4D97-AF65-F5344CB8AC3E}">
        <p14:creationId xmlns:p14="http://schemas.microsoft.com/office/powerpoint/2010/main" val="4242096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smtClean="0"/>
              <a:t>2</a:t>
            </a:r>
            <a:r>
              <a:rPr lang="ja-JP" altLang="en-US" dirty="0" smtClean="0"/>
              <a:t>つ目の・・・市内から車で</a:t>
            </a:r>
            <a:r>
              <a:rPr lang="en-US" altLang="ja-JP" dirty="0" smtClean="0"/>
              <a:t>10</a:t>
            </a:r>
            <a:r>
              <a:rPr lang="ja-JP" altLang="en-US" dirty="0" smtClean="0"/>
              <a:t>分のリカス地区にあり、昔はバードサンクチュアリーという名前でバードウォッチングで有名でした。ただ、市内の発展に伴い、野鳥も住みにくくなり、現在はこの場所で野鳥をみることはあまりできなくなってしまいました。このウェットランドでは</a:t>
            </a:r>
            <a:r>
              <a:rPr lang="en-US" altLang="ja-JP" dirty="0" smtClean="0"/>
              <a:t>2</a:t>
            </a:r>
            <a:r>
              <a:rPr lang="ja-JP" altLang="en-US" dirty="0" smtClean="0"/>
              <a:t>年間ほどの期限付きで</a:t>
            </a:r>
            <a:r>
              <a:rPr lang="en-US" altLang="ja-JP" dirty="0" smtClean="0"/>
              <a:t>JICA</a:t>
            </a:r>
            <a:r>
              <a:rPr lang="ja-JP" altLang="en-US" dirty="0" smtClean="0"/>
              <a:t>スタッフがいる場合があり、その場合</a:t>
            </a:r>
            <a:r>
              <a:rPr lang="en-US" altLang="ja-JP" dirty="0" smtClean="0"/>
              <a:t>JICA</a:t>
            </a:r>
            <a:r>
              <a:rPr lang="ja-JP" altLang="en-US" dirty="0" smtClean="0"/>
              <a:t>スタッフからの講和も可能です。植樹はトゥアランという地図のラサリアの上あたりで行われます。満潮の際は膝元までつかる場合もございます。</a:t>
            </a:r>
            <a:endParaRPr lang="en-MY"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6</a:t>
            </a:fld>
            <a:endParaRPr lang="en-US" dirty="0"/>
          </a:p>
        </p:txBody>
      </p:sp>
    </p:spTree>
    <p:extLst>
      <p:ext uri="{BB962C8B-B14F-4D97-AF65-F5344CB8AC3E}">
        <p14:creationId xmlns:p14="http://schemas.microsoft.com/office/powerpoint/2010/main" val="382322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smtClean="0"/>
              <a:t>3</a:t>
            </a:r>
            <a:r>
              <a:rPr lang="ja-JP" altLang="en-US" dirty="0" smtClean="0"/>
              <a:t>つ目の・・・ボートはステラハーバーリゾートの桟橋から出発し、</a:t>
            </a:r>
            <a:r>
              <a:rPr lang="en-US" altLang="ja-JP" dirty="0" smtClean="0"/>
              <a:t>15</a:t>
            </a:r>
            <a:r>
              <a:rPr lang="ja-JP" altLang="en-US" dirty="0" smtClean="0"/>
              <a:t>分ほどで到着します。到着後、ぶりーフィング等行い、グループに別れ作業を行います。ビーチクリーンをしました！という証明書が発行されます。</a:t>
            </a:r>
            <a:endParaRPr lang="en-US" altLang="ja-JP" dirty="0" smtClean="0"/>
          </a:p>
          <a:p>
            <a:r>
              <a:rPr lang="ja-JP" altLang="en-US" dirty="0" smtClean="0"/>
              <a:t>その後はシュノーケリングもしくはガヤ島内を</a:t>
            </a:r>
            <a:r>
              <a:rPr lang="en-US" altLang="ja-JP" dirty="0" smtClean="0"/>
              <a:t>1</a:t>
            </a:r>
            <a:r>
              <a:rPr lang="ja-JP" altLang="en-US" dirty="0" smtClean="0"/>
              <a:t>時間ほどトレッキングしてホテルに戻るという形もございますが、せっかく目の前に海があるのでせめてシュノーケリングぐらいはさせてあげたいですね。</a:t>
            </a:r>
            <a:endParaRPr lang="en-US" altLang="ja-JP" dirty="0" smtClean="0"/>
          </a:p>
        </p:txBody>
      </p:sp>
      <p:sp>
        <p:nvSpPr>
          <p:cNvPr id="4" name="Slide Number Placeholder 3"/>
          <p:cNvSpPr>
            <a:spLocks noGrp="1"/>
          </p:cNvSpPr>
          <p:nvPr>
            <p:ph type="sldNum" sz="quarter" idx="10"/>
          </p:nvPr>
        </p:nvSpPr>
        <p:spPr/>
        <p:txBody>
          <a:bodyPr/>
          <a:lstStyle/>
          <a:p>
            <a:fld id="{58FFCA27-CE1C-4A1D-9402-19823C87C6A8}" type="slidenum">
              <a:rPr lang="en-US" smtClean="0"/>
              <a:pPr/>
              <a:t>7</a:t>
            </a:fld>
            <a:endParaRPr lang="en-US" dirty="0"/>
          </a:p>
        </p:txBody>
      </p:sp>
    </p:spTree>
    <p:extLst>
      <p:ext uri="{BB962C8B-B14F-4D97-AF65-F5344CB8AC3E}">
        <p14:creationId xmlns:p14="http://schemas.microsoft.com/office/powerpoint/2010/main" val="2037787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smtClean="0"/>
              <a:t>4</a:t>
            </a:r>
            <a:r>
              <a:rPr lang="ja-JP" altLang="en-US" dirty="0" smtClean="0"/>
              <a:t>つ目の・・・ナバル村はトイレ休憩と絶景のキナバル山写真撮影ポイントです。ただし、雲がかかって見えない日もあります。</a:t>
            </a:r>
            <a:endParaRPr lang="en-US" altLang="ja-JP" dirty="0" smtClean="0"/>
          </a:p>
          <a:p>
            <a:r>
              <a:rPr lang="ja-JP" altLang="en-US" dirty="0" smtClean="0"/>
              <a:t>植物園ではウツボカズラ、蘭等見学することができます。トレッキングコースは約</a:t>
            </a:r>
            <a:r>
              <a:rPr lang="en-US" altLang="ja-JP" dirty="0" smtClean="0"/>
              <a:t>40</a:t>
            </a:r>
            <a:r>
              <a:rPr lang="ja-JP" altLang="en-US" dirty="0" smtClean="0"/>
              <a:t>分ほどとなり、疲れたーというほどではないのでお勧めかと思います。</a:t>
            </a:r>
            <a:endParaRPr lang="en-US" altLang="ja-JP" dirty="0" smtClean="0"/>
          </a:p>
          <a:p>
            <a:r>
              <a:rPr lang="ja-JP" altLang="en-US" dirty="0" smtClean="0"/>
              <a:t>ポーリン温泉ではまず、キャノピーウォークを体験頂きますが、つり橋までは約</a:t>
            </a:r>
            <a:r>
              <a:rPr lang="en-US" altLang="ja-JP" dirty="0" smtClean="0"/>
              <a:t>15</a:t>
            </a:r>
            <a:r>
              <a:rPr lang="ja-JP" altLang="en-US" dirty="0" smtClean="0"/>
              <a:t>分ほど急斜面を登ります。高所恐怖症の方には少しつらい長さ</a:t>
            </a:r>
            <a:r>
              <a:rPr lang="en-US" altLang="ja-JP" dirty="0" smtClean="0"/>
              <a:t>158</a:t>
            </a:r>
            <a:r>
              <a:rPr lang="ja-JP" altLang="en-US" dirty="0" smtClean="0"/>
              <a:t>ｍ、高さ</a:t>
            </a:r>
            <a:r>
              <a:rPr lang="en-US" altLang="ja-JP" dirty="0" smtClean="0"/>
              <a:t>41</a:t>
            </a:r>
            <a:r>
              <a:rPr lang="ja-JP" altLang="en-US" dirty="0" smtClean="0"/>
              <a:t>ｍの高さを渡っていただきます。その後、旧日本軍が発掘した温泉にて足湯をお楽しみ頂きます。</a:t>
            </a:r>
            <a:endParaRPr lang="en-MY"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8</a:t>
            </a:fld>
            <a:endParaRPr lang="en-US" dirty="0"/>
          </a:p>
        </p:txBody>
      </p:sp>
    </p:spTree>
    <p:extLst>
      <p:ext uri="{BB962C8B-B14F-4D97-AF65-F5344CB8AC3E}">
        <p14:creationId xmlns:p14="http://schemas.microsoft.com/office/powerpoint/2010/main" val="238640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smtClean="0"/>
              <a:t>5</a:t>
            </a:r>
            <a:r>
              <a:rPr lang="ja-JP" altLang="en-US" dirty="0" smtClean="0"/>
              <a:t>つ目の・・・パパガ村は現住民族・カダザン族の多い村で農耕民族でキリスト教が多くいる村です。到着後はカダザン族の伝統衣装を着た村人が伝統楽器の演奏とともに皆様をお迎えします。アクティビティは他にもゴム採取や、水牛に乗る体験もございます。</a:t>
            </a:r>
            <a:endParaRPr lang="en-US" altLang="ja-JP" dirty="0" smtClean="0"/>
          </a:p>
          <a:p>
            <a:r>
              <a:rPr lang="ja-JP" altLang="en-US" dirty="0" smtClean="0"/>
              <a:t>昼食は各家庭の車で移動し、それぞれの家庭料理を頂きます。団欒等終えて、村の集会所に再集合し、お別れとなります。</a:t>
            </a:r>
            <a:endParaRPr lang="en-US" altLang="ja-JP" dirty="0" smtClean="0"/>
          </a:p>
          <a:p>
            <a:r>
              <a:rPr lang="ja-JP" altLang="en-US" dirty="0" smtClean="0"/>
              <a:t>ご希望の場合はこちらのプログラムに学校訪問等も追加できます。学校はとても好意的なので今まで弊社でお手配しました日本の学生さんもとても楽しまれておりました。</a:t>
            </a:r>
            <a:endParaRPr lang="en-MY" dirty="0"/>
          </a:p>
        </p:txBody>
      </p:sp>
      <p:sp>
        <p:nvSpPr>
          <p:cNvPr id="4" name="Slide Number Placeholder 3"/>
          <p:cNvSpPr>
            <a:spLocks noGrp="1"/>
          </p:cNvSpPr>
          <p:nvPr>
            <p:ph type="sldNum" sz="quarter" idx="10"/>
          </p:nvPr>
        </p:nvSpPr>
        <p:spPr/>
        <p:txBody>
          <a:bodyPr/>
          <a:lstStyle/>
          <a:p>
            <a:fld id="{58FFCA27-CE1C-4A1D-9402-19823C87C6A8}" type="slidenum">
              <a:rPr lang="en-US" smtClean="0"/>
              <a:pPr/>
              <a:t>9</a:t>
            </a:fld>
            <a:endParaRPr lang="en-US" dirty="0"/>
          </a:p>
        </p:txBody>
      </p:sp>
    </p:spTree>
    <p:extLst>
      <p:ext uri="{BB962C8B-B14F-4D97-AF65-F5344CB8AC3E}">
        <p14:creationId xmlns:p14="http://schemas.microsoft.com/office/powerpoint/2010/main" val="197507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AEB8EA-E0ED-41CE-929A-FF6891FE6B3F}" type="datetimeFigureOut">
              <a:rPr lang="en-US" smtClean="0"/>
              <a:pPr/>
              <a:t>7/9/2016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EB8EA-E0ED-41CE-929A-FF6891FE6B3F}" type="datetimeFigureOut">
              <a:rPr lang="en-US" smtClean="0"/>
              <a:pPr/>
              <a:t>7/9/2016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EB8EA-E0ED-41CE-929A-FF6891FE6B3F}" type="datetimeFigureOut">
              <a:rPr lang="en-US" smtClean="0"/>
              <a:pPr/>
              <a:t>7/9/2016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AEB8EA-E0ED-41CE-929A-FF6891FE6B3F}" type="datetimeFigureOut">
              <a:rPr lang="en-US" smtClean="0"/>
              <a:pPr/>
              <a:t>7/9/2016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AEB8EA-E0ED-41CE-929A-FF6891FE6B3F}" type="datetimeFigureOut">
              <a:rPr lang="en-US" smtClean="0"/>
              <a:pPr/>
              <a:t>7/9/2016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AEB8EA-E0ED-41CE-929A-FF6891FE6B3F}" type="datetimeFigureOut">
              <a:rPr lang="en-US" smtClean="0"/>
              <a:pPr/>
              <a:t>7/9/2016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EB8EA-E0ED-41CE-929A-FF6891FE6B3F}" type="datetimeFigureOut">
              <a:rPr lang="en-US" smtClean="0"/>
              <a:pPr/>
              <a:t>7/9/2016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AEB8EA-E0ED-41CE-929A-FF6891FE6B3F}" type="datetimeFigureOut">
              <a:rPr lang="en-US" smtClean="0"/>
              <a:pPr/>
              <a:t>7/9/2016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EB8EA-E0ED-41CE-929A-FF6891FE6B3F}" type="datetimeFigureOut">
              <a:rPr lang="en-US" smtClean="0"/>
              <a:pPr/>
              <a:t>7/9/2016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EB8EA-E0ED-41CE-929A-FF6891FE6B3F}" type="datetimeFigureOut">
              <a:rPr lang="en-US" smtClean="0"/>
              <a:pPr/>
              <a:t>7/9/2016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EB8EA-E0ED-41CE-929A-FF6891FE6B3F}" type="datetimeFigureOut">
              <a:rPr lang="en-US" smtClean="0"/>
              <a:pPr/>
              <a:t>7/9/2016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DFC1F-8248-48BD-8414-1159FDFC16B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B8EA-E0ED-41CE-929A-FF6891FE6B3F}" type="datetimeFigureOut">
              <a:rPr lang="en-US" smtClean="0"/>
              <a:pPr/>
              <a:t>7/9/2016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DFC1F-8248-48BD-8414-1159FDFC16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4419600" cy="2286000"/>
          </a:xfrm>
        </p:spPr>
        <p:txBody>
          <a:bodyPr>
            <a:normAutofit/>
          </a:bodyPr>
          <a:lstStyle/>
          <a:p>
            <a:r>
              <a:rPr lang="ja-JP" altLang="en-US" sz="4000" dirty="0" smtClean="0">
                <a:solidFill>
                  <a:schemeClr val="tx2"/>
                </a:solidFill>
                <a:latin typeface="07ロゴたいぷゴシック7" panose="02000600000000000000" pitchFamily="50" charset="-128"/>
                <a:ea typeface="07ロゴたいぷゴシック7" panose="02000600000000000000" pitchFamily="50" charset="-128"/>
              </a:rPr>
              <a:t>コタキナバル</a:t>
            </a:r>
            <a:r>
              <a:rPr lang="en-US" altLang="ja-JP" sz="4000" dirty="0" smtClean="0">
                <a:solidFill>
                  <a:schemeClr val="tx2"/>
                </a:solidFill>
                <a:latin typeface="07ロゴたいぷゴシック7" panose="02000600000000000000" pitchFamily="50" charset="-128"/>
                <a:ea typeface="07ロゴたいぷゴシック7" panose="02000600000000000000" pitchFamily="50" charset="-128"/>
              </a:rPr>
              <a:t/>
            </a:r>
            <a:br>
              <a:rPr lang="en-US" altLang="ja-JP" sz="4000" dirty="0" smtClean="0">
                <a:solidFill>
                  <a:schemeClr val="tx2"/>
                </a:solidFill>
                <a:latin typeface="07ロゴたいぷゴシック7" panose="02000600000000000000" pitchFamily="50" charset="-128"/>
                <a:ea typeface="07ロゴたいぷゴシック7" panose="02000600000000000000" pitchFamily="50" charset="-128"/>
              </a:rPr>
            </a:br>
            <a:r>
              <a:rPr lang="ja-JP" altLang="en-US" sz="4000" dirty="0">
                <a:solidFill>
                  <a:schemeClr val="tx2"/>
                </a:solidFill>
                <a:latin typeface="07ロゴたいぷゴシック7" panose="02000600000000000000" pitchFamily="50" charset="-128"/>
                <a:ea typeface="07ロゴたいぷゴシック7" panose="02000600000000000000" pitchFamily="50" charset="-128"/>
              </a:rPr>
              <a:t>修</a:t>
            </a:r>
            <a:r>
              <a:rPr lang="ja-JP" altLang="en-US" sz="4000" dirty="0" smtClean="0">
                <a:solidFill>
                  <a:schemeClr val="tx2"/>
                </a:solidFill>
                <a:latin typeface="07ロゴたいぷゴシック7" panose="02000600000000000000" pitchFamily="50" charset="-128"/>
                <a:ea typeface="07ロゴたいぷゴシック7" panose="02000600000000000000" pitchFamily="50" charset="-128"/>
              </a:rPr>
              <a:t>学</a:t>
            </a:r>
            <a:r>
              <a:rPr lang="ja-JP" altLang="en-US" sz="4000" dirty="0">
                <a:solidFill>
                  <a:schemeClr val="tx2"/>
                </a:solidFill>
                <a:latin typeface="07ロゴたいぷゴシック7" panose="02000600000000000000" pitchFamily="50" charset="-128"/>
                <a:ea typeface="07ロゴたいぷゴシック7" panose="02000600000000000000" pitchFamily="50" charset="-128"/>
              </a:rPr>
              <a:t>旅</a:t>
            </a:r>
            <a:r>
              <a:rPr lang="ja-JP" altLang="en-US" sz="4000" dirty="0" smtClean="0">
                <a:solidFill>
                  <a:schemeClr val="tx2"/>
                </a:solidFill>
                <a:latin typeface="07ロゴたいぷゴシック7" panose="02000600000000000000" pitchFamily="50" charset="-128"/>
                <a:ea typeface="07ロゴたいぷゴシック7" panose="02000600000000000000" pitchFamily="50" charset="-128"/>
              </a:rPr>
              <a:t>行お勧め</a:t>
            </a:r>
            <a:r>
              <a:rPr lang="en-US" altLang="ja-JP" sz="4000" dirty="0" smtClean="0">
                <a:solidFill>
                  <a:schemeClr val="tx2"/>
                </a:solidFill>
                <a:latin typeface="07ロゴたいぷゴシック7" panose="02000600000000000000" pitchFamily="50" charset="-128"/>
                <a:ea typeface="07ロゴたいぷゴシック7" panose="02000600000000000000" pitchFamily="50" charset="-128"/>
              </a:rPr>
              <a:t/>
            </a:r>
            <a:br>
              <a:rPr lang="en-US" altLang="ja-JP" sz="4000" dirty="0" smtClean="0">
                <a:solidFill>
                  <a:schemeClr val="tx2"/>
                </a:solidFill>
                <a:latin typeface="07ロゴたいぷゴシック7" panose="02000600000000000000" pitchFamily="50" charset="-128"/>
                <a:ea typeface="07ロゴたいぷゴシック7" panose="02000600000000000000" pitchFamily="50" charset="-128"/>
              </a:rPr>
            </a:br>
            <a:r>
              <a:rPr lang="ja-JP" altLang="en-US" sz="4000" dirty="0">
                <a:solidFill>
                  <a:schemeClr val="tx2"/>
                </a:solidFill>
                <a:latin typeface="07ロゴたいぷゴシック7" panose="02000600000000000000" pitchFamily="50" charset="-128"/>
                <a:ea typeface="07ロゴたいぷゴシック7" panose="02000600000000000000" pitchFamily="50" charset="-128"/>
              </a:rPr>
              <a:t>アクティビテ</a:t>
            </a:r>
            <a:r>
              <a:rPr lang="ja-JP" altLang="en-US" sz="4000" dirty="0" smtClean="0">
                <a:solidFill>
                  <a:schemeClr val="tx2"/>
                </a:solidFill>
                <a:latin typeface="07ロゴたいぷゴシック7" panose="02000600000000000000" pitchFamily="50" charset="-128"/>
                <a:ea typeface="07ロゴたいぷゴシック7" panose="02000600000000000000" pitchFamily="50" charset="-128"/>
              </a:rPr>
              <a:t>ィ</a:t>
            </a:r>
            <a:endParaRPr lang="en-US" sz="4000" dirty="0">
              <a:solidFill>
                <a:schemeClr val="tx2"/>
              </a:solidFill>
              <a:latin typeface="07ロゴたいぷゴシック7" panose="02000600000000000000" pitchFamily="50" charset="-128"/>
              <a:ea typeface="07ロゴたいぷゴシック7" panose="02000600000000000000" pitchFamily="50" charset="-128"/>
            </a:endParaRPr>
          </a:p>
        </p:txBody>
      </p:sp>
      <p:sp>
        <p:nvSpPr>
          <p:cNvPr id="4" name="Title 1"/>
          <p:cNvSpPr txBox="1">
            <a:spLocks/>
          </p:cNvSpPr>
          <p:nvPr/>
        </p:nvSpPr>
        <p:spPr>
          <a:xfrm>
            <a:off x="152400" y="4114800"/>
            <a:ext cx="441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3200" b="1" dirty="0" smtClean="0">
                <a:latin typeface="ＭＳ Ｐゴシック" pitchFamily="50" charset="-128"/>
                <a:ea typeface="ＭＳ Ｐゴシック" pitchFamily="50" charset="-128"/>
                <a:cs typeface="+mj-cs"/>
              </a:rPr>
              <a:t>SMI HOLIDAY (M)</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3200" b="1"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j-cs"/>
              </a:rPr>
              <a:t>KOTA KINABALU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295400"/>
            <a:ext cx="44958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altLang="ja-JP" dirty="0" smtClean="0"/>
              <a:t>UMS</a:t>
            </a:r>
            <a:r>
              <a:rPr lang="ja-JP" altLang="en-US" dirty="0" smtClean="0"/>
              <a:t>（</a:t>
            </a:r>
            <a:r>
              <a:rPr lang="ja-JP" altLang="en-US" dirty="0"/>
              <a:t>サ</a:t>
            </a:r>
            <a:r>
              <a:rPr lang="ja-JP" altLang="en-US" dirty="0" smtClean="0"/>
              <a:t>バ大学）</a:t>
            </a:r>
            <a:endParaRPr lang="en-MY" dirty="0"/>
          </a:p>
        </p:txBody>
      </p:sp>
      <p:sp>
        <p:nvSpPr>
          <p:cNvPr id="3" name="Content Placeholder 2"/>
          <p:cNvSpPr>
            <a:spLocks noGrp="1"/>
          </p:cNvSpPr>
          <p:nvPr>
            <p:ph idx="1"/>
          </p:nvPr>
        </p:nvSpPr>
        <p:spPr>
          <a:xfrm>
            <a:off x="457200" y="1600200"/>
            <a:ext cx="8458200" cy="4419599"/>
          </a:xfrm>
        </p:spPr>
        <p:txBody>
          <a:bodyPr>
            <a:noAutofit/>
          </a:bodyPr>
          <a:lstStyle/>
          <a:p>
            <a:pPr marL="0" indent="0">
              <a:buNone/>
            </a:pPr>
            <a:r>
              <a:rPr lang="ja-JP" altLang="en-US" sz="2800" dirty="0" smtClean="0"/>
              <a:t>■プロフェッサー・ＤＲ</a:t>
            </a:r>
            <a:r>
              <a:rPr lang="en-US" altLang="ja-JP" sz="2800" dirty="0" smtClean="0"/>
              <a:t>.</a:t>
            </a:r>
            <a:r>
              <a:rPr lang="ja-JP" altLang="en-US" sz="2800" dirty="0" smtClean="0"/>
              <a:t>チャールズからボルネオ島の生物多様性に関してのレクチャー（日本語にて約１時間程度）。</a:t>
            </a:r>
            <a:endParaRPr lang="en-US" altLang="ja-JP" sz="2800" dirty="0" smtClean="0"/>
          </a:p>
          <a:p>
            <a:pPr marL="0" indent="0">
              <a:buNone/>
            </a:pPr>
            <a:r>
              <a:rPr lang="ja-JP" altLang="en-US" sz="2800" dirty="0" smtClean="0"/>
              <a:t>他、大学スタッフ日本語可能３名ほど</a:t>
            </a:r>
            <a:endParaRPr lang="en-US" altLang="ja-JP" sz="2800" dirty="0" smtClean="0"/>
          </a:p>
          <a:p>
            <a:pPr marL="0" indent="0">
              <a:buNone/>
            </a:pPr>
            <a:r>
              <a:rPr lang="ja-JP" altLang="en-US" sz="2800" dirty="0" smtClean="0"/>
              <a:t>■標本の見学</a:t>
            </a:r>
            <a:endParaRPr lang="en-US" altLang="ja-JP" sz="2800" dirty="0" smtClean="0"/>
          </a:p>
          <a:p>
            <a:pPr marL="0" indent="0">
              <a:buNone/>
            </a:pPr>
            <a:r>
              <a:rPr lang="ja-JP" altLang="en-US" sz="2800" dirty="0" smtClean="0"/>
              <a:t>■熱帯生物研究所、海洋生物研究所見学</a:t>
            </a:r>
            <a:endParaRPr lang="en-US" altLang="ja-JP" sz="2800" dirty="0" smtClean="0"/>
          </a:p>
          <a:p>
            <a:pPr marL="0" indent="0">
              <a:buNone/>
            </a:pPr>
            <a:r>
              <a:rPr lang="ja-JP" altLang="en-US" sz="2800" dirty="0"/>
              <a:t>大</a:t>
            </a:r>
            <a:r>
              <a:rPr lang="ja-JP" altLang="en-US" sz="2800" dirty="0" smtClean="0"/>
              <a:t>学内に水族館有り</a:t>
            </a:r>
            <a:endParaRPr lang="en-US" altLang="ja-JP" sz="2800" dirty="0" smtClean="0"/>
          </a:p>
          <a:p>
            <a:pPr marL="0" indent="0">
              <a:buNone/>
            </a:pPr>
            <a:r>
              <a:rPr lang="ja-JP" altLang="en-US" sz="2800" dirty="0" smtClean="0"/>
              <a:t>■大学裏山にて植林体験（１人２</a:t>
            </a:r>
            <a:r>
              <a:rPr lang="en-US" altLang="ja-JP" sz="2800" dirty="0" smtClean="0"/>
              <a:t>~</a:t>
            </a:r>
            <a:r>
              <a:rPr lang="ja-JP" altLang="en-US" sz="2800" dirty="0" smtClean="0"/>
              <a:t>３本程度）</a:t>
            </a:r>
            <a:endParaRPr lang="en-US" altLang="ja-JP" sz="2800" dirty="0" smtClean="0"/>
          </a:p>
          <a:p>
            <a:pPr marL="0" indent="0">
              <a:buNone/>
            </a:pPr>
            <a:r>
              <a:rPr lang="ja-JP" altLang="en-US" sz="2800" dirty="0" smtClean="0"/>
              <a:t>■大学裏山をトレッキング（約２～３時間）</a:t>
            </a:r>
            <a:endParaRPr lang="en-MY" sz="28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457" y="2971800"/>
            <a:ext cx="1845943" cy="2338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66504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ja-JP" altLang="en-US" sz="3800" dirty="0" smtClean="0"/>
              <a:t>バ</a:t>
            </a:r>
            <a:r>
              <a:rPr lang="ja-JP" altLang="en-US" sz="3800" dirty="0"/>
              <a:t>イオテクノロジー</a:t>
            </a:r>
            <a:r>
              <a:rPr lang="ja-JP" altLang="en-US" sz="3800" dirty="0" smtClean="0"/>
              <a:t>科内、標</a:t>
            </a:r>
            <a:r>
              <a:rPr lang="ja-JP" altLang="en-US" sz="3800" dirty="0"/>
              <a:t>本の部</a:t>
            </a:r>
            <a:r>
              <a:rPr lang="ja-JP" altLang="en-US" sz="3800" dirty="0" smtClean="0"/>
              <a:t>屋</a:t>
            </a:r>
            <a:endParaRPr lang="en-MY" sz="38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059" y="1524000"/>
            <a:ext cx="2664941" cy="211476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596" y="1524000"/>
            <a:ext cx="2416004" cy="443470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6266" y="1524000"/>
            <a:ext cx="2990533" cy="211476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059" y="3733800"/>
            <a:ext cx="2664941" cy="222490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1666" y="3733800"/>
            <a:ext cx="2952750" cy="2224905"/>
          </a:xfrm>
          <a:prstGeom prst="rect">
            <a:avLst/>
          </a:prstGeom>
        </p:spPr>
      </p:pic>
    </p:spTree>
    <p:extLst>
      <p:ext uri="{BB962C8B-B14F-4D97-AF65-F5344CB8AC3E}">
        <p14:creationId xmlns:p14="http://schemas.microsoft.com/office/powerpoint/2010/main" val="594646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142998" y="-1142998"/>
            <a:ext cx="6858003" cy="9144000"/>
          </a:xfrm>
          <a:prstGeom prst="rect">
            <a:avLst/>
          </a:prstGeom>
        </p:spPr>
      </p:pic>
    </p:spTree>
    <p:extLst>
      <p:ext uri="{BB962C8B-B14F-4D97-AF65-F5344CB8AC3E}">
        <p14:creationId xmlns:p14="http://schemas.microsoft.com/office/powerpoint/2010/main" val="3289987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7039" y="3244334"/>
            <a:ext cx="2989921" cy="369332"/>
          </a:xfrm>
          <a:prstGeom prst="rect">
            <a:avLst/>
          </a:prstGeom>
        </p:spPr>
        <p:txBody>
          <a:bodyPr wrap="none">
            <a:spAutoFit/>
          </a:bodyPr>
          <a:lstStyle/>
          <a:p>
            <a:pPr marL="457200" indent="-228600">
              <a:spcAft>
                <a:spcPts val="0"/>
              </a:spcAft>
            </a:pPr>
            <a:r>
              <a:rPr lang="en-MY" b="1" dirty="0">
                <a:latin typeface="Century Gothic" panose="020B0502020202020204" pitchFamily="34" charset="0"/>
                <a:ea typeface="ＭＳ 明朝" panose="02020609040205080304" pitchFamily="17" charset="-128"/>
              </a:rPr>
              <a:t>2.    KARIYA/YOSHIE MS</a:t>
            </a:r>
            <a:endParaRPr lang="en-MY" dirty="0">
              <a:effectLst/>
              <a:latin typeface="Times New Roman" panose="02020603050405020304" pitchFamily="18" charset="0"/>
              <a:ea typeface="ＭＳ 明朝" panose="02020609040205080304" pitchFamily="17" charset="-12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262" y="190500"/>
            <a:ext cx="5705475" cy="6477000"/>
          </a:xfrm>
          <a:prstGeom prst="rect">
            <a:avLst/>
          </a:prstGeom>
        </p:spPr>
      </p:pic>
    </p:spTree>
    <p:extLst>
      <p:ext uri="{BB962C8B-B14F-4D97-AF65-F5344CB8AC3E}">
        <p14:creationId xmlns:p14="http://schemas.microsoft.com/office/powerpoint/2010/main" val="1599934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a:solidFill>
            <a:srgbClr val="92D050"/>
          </a:solidFill>
        </p:spPr>
        <p:txBody>
          <a:bodyPr>
            <a:normAutofit fontScale="90000"/>
          </a:bodyPr>
          <a:lstStyle/>
          <a:p>
            <a:pPr algn="l"/>
            <a:r>
              <a:rPr lang="ja-JP" altLang="en-US" dirty="0" smtClean="0"/>
              <a:t>　</a:t>
            </a:r>
            <a:r>
              <a:rPr lang="ja-JP" altLang="en-US" sz="3900" dirty="0">
                <a:latin typeface="07ロゴたいぷゴシック7" panose="02000600000000000000" pitchFamily="50" charset="-128"/>
                <a:ea typeface="07ロゴたいぷゴシック7" panose="02000600000000000000" pitchFamily="50" charset="-128"/>
              </a:rPr>
              <a:t>コタキナバ</a:t>
            </a:r>
            <a:r>
              <a:rPr lang="ja-JP" altLang="en-US" sz="3900" dirty="0" smtClean="0">
                <a:latin typeface="07ロゴたいぷゴシック7" panose="02000600000000000000" pitchFamily="50" charset="-128"/>
                <a:ea typeface="07ロゴたいぷゴシック7" panose="02000600000000000000" pitchFamily="50" charset="-128"/>
              </a:rPr>
              <a:t>ルでのお勧めのアクティビティ</a:t>
            </a:r>
            <a:endParaRPr lang="en-US" sz="3900" b="1" dirty="0">
              <a:solidFill>
                <a:schemeClr val="bg1"/>
              </a:solidFill>
              <a:latin typeface="07ロゴたいぷゴシック7" panose="02000600000000000000" pitchFamily="50" charset="-128"/>
              <a:ea typeface="07ロゴたいぷゴシック7" panose="02000600000000000000" pitchFamily="50" charset="-128"/>
            </a:endParaRPr>
          </a:p>
        </p:txBody>
      </p:sp>
      <p:sp>
        <p:nvSpPr>
          <p:cNvPr id="4" name="Content Placeholder 2"/>
          <p:cNvSpPr txBox="1">
            <a:spLocks/>
          </p:cNvSpPr>
          <p:nvPr/>
        </p:nvSpPr>
        <p:spPr>
          <a:xfrm>
            <a:off x="609600" y="1752601"/>
            <a:ext cx="2743200" cy="449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ja-JP" altLang="en-US" sz="3200" b="0" i="0" u="none" strike="noStrike" kern="1200" cap="none" spc="0" normalizeH="0" baseline="0" noProof="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ounded Rectangle 8"/>
          <p:cNvSpPr/>
          <p:nvPr/>
        </p:nvSpPr>
        <p:spPr>
          <a:xfrm>
            <a:off x="685800" y="1219200"/>
            <a:ext cx="7772400" cy="68580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chemeClr val="tx1"/>
                </a:solidFill>
                <a:latin typeface="07ロゴたいぷゴシック7" panose="02000600000000000000" pitchFamily="50" charset="-128"/>
                <a:ea typeface="07ロゴたいぷゴシック7" panose="02000600000000000000" pitchFamily="50" charset="-128"/>
              </a:rPr>
              <a:t>1.</a:t>
            </a:r>
            <a:r>
              <a:rPr lang="ja-JP" altLang="en-US" b="1" dirty="0" smtClean="0">
                <a:solidFill>
                  <a:schemeClr val="tx1"/>
                </a:solidFill>
                <a:latin typeface="07ロゴたいぷゴシック7" panose="02000600000000000000" pitchFamily="50" charset="-128"/>
                <a:ea typeface="07ロゴたいぷゴシック7" panose="02000600000000000000" pitchFamily="50" charset="-128"/>
              </a:rPr>
              <a:t>　ロ</a:t>
            </a:r>
            <a:r>
              <a:rPr lang="ja-JP" altLang="en-US" b="1" dirty="0">
                <a:solidFill>
                  <a:schemeClr val="tx1"/>
                </a:solidFill>
                <a:latin typeface="07ロゴたいぷゴシック7" panose="02000600000000000000" pitchFamily="50" charset="-128"/>
                <a:ea typeface="07ロゴたいぷゴシック7" panose="02000600000000000000" pitchFamily="50" charset="-128"/>
              </a:rPr>
              <a:t>ッカウ</a:t>
            </a:r>
            <a:r>
              <a:rPr lang="ja-JP" altLang="en-US" b="1" dirty="0" smtClean="0">
                <a:solidFill>
                  <a:schemeClr val="tx1"/>
                </a:solidFill>
                <a:latin typeface="07ロゴたいぷゴシック7" panose="02000600000000000000" pitchFamily="50" charset="-128"/>
                <a:ea typeface="07ロゴたいぷゴシック7" panose="02000600000000000000" pitchFamily="50" charset="-128"/>
              </a:rPr>
              <a:t>イ動物園でドクターロサから動物に関しての講和</a:t>
            </a:r>
            <a:endParaRPr lang="en-US" b="1" dirty="0">
              <a:solidFill>
                <a:schemeClr val="tx1"/>
              </a:solidFill>
              <a:latin typeface="07ロゴたいぷゴシック7" panose="02000600000000000000" pitchFamily="50" charset="-128"/>
              <a:ea typeface="07ロゴたいぷゴシック7" panose="02000600000000000000" pitchFamily="50" charset="-128"/>
            </a:endParaRPr>
          </a:p>
        </p:txBody>
      </p:sp>
      <p:sp>
        <p:nvSpPr>
          <p:cNvPr id="10" name="Rounded Rectangle 9"/>
          <p:cNvSpPr/>
          <p:nvPr/>
        </p:nvSpPr>
        <p:spPr>
          <a:xfrm>
            <a:off x="685800" y="2209800"/>
            <a:ext cx="7772400" cy="685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chemeClr val="tx1"/>
                </a:solidFill>
                <a:latin typeface="07ロゴたいぷゴシック7" panose="02000600000000000000" pitchFamily="50" charset="-128"/>
                <a:ea typeface="07ロゴたいぷゴシック7" panose="02000600000000000000" pitchFamily="50" charset="-128"/>
              </a:rPr>
              <a:t>2.</a:t>
            </a:r>
            <a:r>
              <a:rPr lang="ja-JP" altLang="en-US" b="1" dirty="0" smtClean="0">
                <a:solidFill>
                  <a:schemeClr val="tx1"/>
                </a:solidFill>
                <a:latin typeface="07ロゴたいぷゴシック7" panose="02000600000000000000" pitchFamily="50" charset="-128"/>
                <a:ea typeface="07ロゴたいぷゴシック7" panose="02000600000000000000" pitchFamily="50" charset="-128"/>
              </a:rPr>
              <a:t>　ウェットランドでマングロー</a:t>
            </a:r>
            <a:r>
              <a:rPr lang="ja-JP" altLang="en-US" b="1" dirty="0" smtClean="0">
                <a:solidFill>
                  <a:schemeClr val="tx1"/>
                </a:solidFill>
                <a:latin typeface="07ロゴたいぷゴシック7" panose="02000600000000000000" pitchFamily="50" charset="-128"/>
                <a:ea typeface="07ロゴたいぷゴシック7" panose="02000600000000000000" pitchFamily="50" charset="-128"/>
              </a:rPr>
              <a:t>ブ散</a:t>
            </a:r>
            <a:r>
              <a:rPr lang="ja-JP" altLang="en-US" b="1" dirty="0" smtClean="0">
                <a:solidFill>
                  <a:schemeClr val="tx1"/>
                </a:solidFill>
                <a:latin typeface="07ロゴたいぷゴシック7" panose="02000600000000000000" pitchFamily="50" charset="-128"/>
                <a:ea typeface="07ロゴたいぷゴシック7" panose="02000600000000000000" pitchFamily="50" charset="-128"/>
              </a:rPr>
              <a:t>策とマングローブ植樹</a:t>
            </a:r>
            <a:endParaRPr lang="en-US" b="1" dirty="0">
              <a:solidFill>
                <a:schemeClr val="tx1"/>
              </a:solidFill>
              <a:latin typeface="07ロゴたいぷゴシック7" panose="02000600000000000000" pitchFamily="50" charset="-128"/>
              <a:ea typeface="07ロゴたいぷゴシック7" panose="02000600000000000000" pitchFamily="50" charset="-128"/>
            </a:endParaRPr>
          </a:p>
        </p:txBody>
      </p:sp>
      <p:sp>
        <p:nvSpPr>
          <p:cNvPr id="11" name="Rounded Rectangle 10"/>
          <p:cNvSpPr/>
          <p:nvPr/>
        </p:nvSpPr>
        <p:spPr>
          <a:xfrm>
            <a:off x="685800" y="3124199"/>
            <a:ext cx="7772400" cy="68580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chemeClr val="tx1"/>
                </a:solidFill>
                <a:latin typeface="07ロゴたいぷゴシック7" panose="02000600000000000000" pitchFamily="50" charset="-128"/>
                <a:ea typeface="07ロゴたいぷゴシック7" panose="02000600000000000000" pitchFamily="50" charset="-128"/>
              </a:rPr>
              <a:t>3.</a:t>
            </a:r>
            <a:r>
              <a:rPr lang="ja-JP" altLang="en-US" b="1" dirty="0" smtClean="0">
                <a:solidFill>
                  <a:schemeClr val="tx1"/>
                </a:solidFill>
                <a:latin typeface="07ロゴたいぷゴシック7" panose="02000600000000000000" pitchFamily="50" charset="-128"/>
                <a:ea typeface="07ロゴたいぷゴシック7" panose="02000600000000000000" pitchFamily="50" charset="-128"/>
              </a:rPr>
              <a:t>　ガヤ島でビーチクリーン作業とサピ島シュノーケリング</a:t>
            </a:r>
            <a:endParaRPr lang="en-US" b="1" dirty="0">
              <a:solidFill>
                <a:schemeClr val="tx1"/>
              </a:solidFill>
              <a:latin typeface="07ロゴたいぷゴシック7" panose="02000600000000000000" pitchFamily="50" charset="-128"/>
              <a:ea typeface="07ロゴたいぷゴシック7" panose="02000600000000000000" pitchFamily="50" charset="-128"/>
            </a:endParaRPr>
          </a:p>
        </p:txBody>
      </p:sp>
      <p:sp>
        <p:nvSpPr>
          <p:cNvPr id="22" name="Rounded Rectangle 21"/>
          <p:cNvSpPr/>
          <p:nvPr/>
        </p:nvSpPr>
        <p:spPr>
          <a:xfrm>
            <a:off x="685800" y="4038600"/>
            <a:ext cx="7772400" cy="685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chemeClr val="tx1"/>
                </a:solidFill>
                <a:latin typeface="07ロゴたいぷゴシック7" panose="02000600000000000000" pitchFamily="50" charset="-128"/>
                <a:ea typeface="07ロゴたいぷゴシック7" panose="02000600000000000000" pitchFamily="50" charset="-128"/>
              </a:rPr>
              <a:t>4.</a:t>
            </a:r>
            <a:r>
              <a:rPr lang="ja-JP" altLang="en-US" b="1" dirty="0" smtClean="0">
                <a:solidFill>
                  <a:schemeClr val="tx1"/>
                </a:solidFill>
                <a:latin typeface="07ロゴたいぷゴシック7" panose="02000600000000000000" pitchFamily="50" charset="-128"/>
                <a:ea typeface="07ロゴたいぷゴシック7" panose="02000600000000000000" pitchFamily="50" charset="-128"/>
              </a:rPr>
              <a:t>　キナバル公園でトレッキング（ショートコース） </a:t>
            </a:r>
            <a:endParaRPr lang="en-US" b="1" dirty="0">
              <a:solidFill>
                <a:schemeClr val="tx1"/>
              </a:solidFill>
              <a:latin typeface="07ロゴたいぷゴシック7" panose="02000600000000000000" pitchFamily="50" charset="-128"/>
              <a:ea typeface="07ロゴたいぷゴシック7" panose="02000600000000000000" pitchFamily="50" charset="-128"/>
            </a:endParaRPr>
          </a:p>
        </p:txBody>
      </p:sp>
      <p:sp>
        <p:nvSpPr>
          <p:cNvPr id="12" name="Rounded Rectangle 11"/>
          <p:cNvSpPr/>
          <p:nvPr/>
        </p:nvSpPr>
        <p:spPr>
          <a:xfrm>
            <a:off x="673100" y="5943596"/>
            <a:ext cx="7772400" cy="76200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07ロゴたいぷゴシック7" panose="02000600000000000000" pitchFamily="50" charset="-128"/>
                <a:ea typeface="07ロゴたいぷゴシック7" panose="02000600000000000000" pitchFamily="50" charset="-128"/>
              </a:rPr>
              <a:t>大学教授からの講和について</a:t>
            </a:r>
            <a:endParaRPr lang="en-US" b="1" dirty="0">
              <a:solidFill>
                <a:schemeClr val="tx1"/>
              </a:solidFill>
              <a:latin typeface="07ロゴたいぷゴシック7" panose="02000600000000000000" pitchFamily="50" charset="-128"/>
              <a:ea typeface="07ロゴたいぷゴシック7" panose="02000600000000000000" pitchFamily="50" charset="-128"/>
            </a:endParaRPr>
          </a:p>
        </p:txBody>
      </p:sp>
      <p:sp>
        <p:nvSpPr>
          <p:cNvPr id="13" name="Rounded Rectangle 12"/>
          <p:cNvSpPr/>
          <p:nvPr/>
        </p:nvSpPr>
        <p:spPr>
          <a:xfrm>
            <a:off x="673100" y="4952998"/>
            <a:ext cx="7772400" cy="76200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chemeClr val="tx1"/>
                </a:solidFill>
                <a:latin typeface="07ロゴたいぷゴシック7" panose="02000600000000000000" pitchFamily="50" charset="-128"/>
                <a:ea typeface="07ロゴたいぷゴシック7" panose="02000600000000000000" pitchFamily="50" charset="-128"/>
              </a:rPr>
              <a:t>5.</a:t>
            </a:r>
            <a:r>
              <a:rPr lang="ja-JP" altLang="en-US" b="1" dirty="0">
                <a:solidFill>
                  <a:schemeClr val="tx1"/>
                </a:solidFill>
                <a:latin typeface="07ロゴたいぷゴシック7" panose="02000600000000000000" pitchFamily="50" charset="-128"/>
                <a:ea typeface="07ロゴたいぷゴシック7" panose="02000600000000000000" pitchFamily="50" charset="-128"/>
              </a:rPr>
              <a:t>　</a:t>
            </a:r>
            <a:r>
              <a:rPr lang="ja-JP" altLang="en-US" b="1" dirty="0" smtClean="0">
                <a:solidFill>
                  <a:schemeClr val="tx1"/>
                </a:solidFill>
                <a:latin typeface="07ロゴたいぷゴシック7" panose="02000600000000000000" pitchFamily="50" charset="-128"/>
                <a:ea typeface="07ロゴたいぷゴシック7" panose="02000600000000000000" pitchFamily="50" charset="-128"/>
              </a:rPr>
              <a:t>パパガ村 ホームビジット </a:t>
            </a:r>
            <a:endParaRPr lang="en-US" b="1" dirty="0">
              <a:solidFill>
                <a:schemeClr val="tx1"/>
              </a:solidFill>
              <a:latin typeface="07ロゴたいぷゴシック7" panose="02000600000000000000" pitchFamily="50" charset="-128"/>
              <a:ea typeface="07ロゴたいぷゴシック7" panose="02000600000000000000"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92D050"/>
          </a:solidFill>
        </p:spPr>
        <p:txBody>
          <a:bodyPr>
            <a:normAutofit fontScale="90000"/>
          </a:bodyPr>
          <a:lstStyle/>
          <a:p>
            <a:pPr algn="l"/>
            <a:r>
              <a:rPr lang="ja-JP" altLang="en-US" dirty="0" smtClean="0">
                <a:solidFill>
                  <a:schemeClr val="bg1"/>
                </a:solidFill>
              </a:rPr>
              <a:t>　</a:t>
            </a:r>
            <a:r>
              <a:rPr lang="en-US" altLang="ja-JP" sz="2600" b="1" dirty="0">
                <a:latin typeface="07ロゴたいぷゴシック7" panose="02000600000000000000" pitchFamily="50" charset="-128"/>
                <a:ea typeface="07ロゴたいぷゴシック7" panose="02000600000000000000" pitchFamily="50" charset="-128"/>
              </a:rPr>
              <a:t>1.</a:t>
            </a:r>
            <a:r>
              <a:rPr lang="ja-JP" altLang="en-US" sz="2600" b="1" dirty="0">
                <a:latin typeface="07ロゴたいぷゴシック7" panose="02000600000000000000" pitchFamily="50" charset="-128"/>
                <a:ea typeface="07ロゴたいぷゴシック7" panose="02000600000000000000" pitchFamily="50" charset="-128"/>
              </a:rPr>
              <a:t>　ロッカウイ動物園でドクターロサから動物に関しての講和</a:t>
            </a:r>
            <a:endParaRPr lang="en-US" sz="2600" b="1" dirty="0">
              <a:latin typeface="07ロゴたいぷゴシック7" panose="02000600000000000000" pitchFamily="50" charset="-128"/>
              <a:ea typeface="07ロゴたいぷゴシック7" panose="02000600000000000000" pitchFamily="50" charset="-128"/>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8342" y="2483805"/>
            <a:ext cx="2049458" cy="1626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4528" y="4280834"/>
            <a:ext cx="2033272" cy="1434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7790" y="4900889"/>
            <a:ext cx="1964810" cy="1810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26" name="Straight Arrow Connector 25"/>
          <p:cNvCxnSpPr/>
          <p:nvPr/>
        </p:nvCxnSpPr>
        <p:spPr>
          <a:xfrm>
            <a:off x="1981200" y="1617952"/>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Rectangle 26"/>
          <p:cNvSpPr/>
          <p:nvPr/>
        </p:nvSpPr>
        <p:spPr>
          <a:xfrm>
            <a:off x="266700" y="1257300"/>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t>ホテル出発</a:t>
            </a:r>
            <a:endParaRPr lang="en-US" sz="1400" dirty="0"/>
          </a:p>
        </p:txBody>
      </p:sp>
      <p:sp>
        <p:nvSpPr>
          <p:cNvPr id="28" name="Folded Corner 27"/>
          <p:cNvSpPr/>
          <p:nvPr/>
        </p:nvSpPr>
        <p:spPr>
          <a:xfrm>
            <a:off x="423219" y="9906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sp>
        <p:nvSpPr>
          <p:cNvPr id="30" name="Rectangle 29"/>
          <p:cNvSpPr/>
          <p:nvPr/>
        </p:nvSpPr>
        <p:spPr>
          <a:xfrm>
            <a:off x="2588781" y="1250463"/>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t>ロッカウイ動物園到着</a:t>
            </a:r>
            <a:endParaRPr lang="en-US" sz="1400" dirty="0"/>
          </a:p>
        </p:txBody>
      </p:sp>
      <p:sp>
        <p:nvSpPr>
          <p:cNvPr id="31" name="Folded Corner 30"/>
          <p:cNvSpPr/>
          <p:nvPr/>
        </p:nvSpPr>
        <p:spPr>
          <a:xfrm>
            <a:off x="2745300" y="9906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30</a:t>
            </a:r>
            <a:endParaRPr lang="en-US" sz="1600" dirty="0">
              <a:solidFill>
                <a:schemeClr val="tx1"/>
              </a:solidFill>
            </a:endParaRPr>
          </a:p>
        </p:txBody>
      </p:sp>
      <p:cxnSp>
        <p:nvCxnSpPr>
          <p:cNvPr id="32" name="Straight Arrow Connector 31"/>
          <p:cNvCxnSpPr/>
          <p:nvPr/>
        </p:nvCxnSpPr>
        <p:spPr>
          <a:xfrm>
            <a:off x="4239082" y="1617952"/>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Rectangle 32"/>
          <p:cNvSpPr/>
          <p:nvPr/>
        </p:nvSpPr>
        <p:spPr>
          <a:xfrm>
            <a:off x="4910862" y="1250462"/>
            <a:ext cx="1497901" cy="137732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a:solidFill>
                  <a:schemeClr val="tx1"/>
                </a:solidFill>
              </a:rPr>
              <a:t>ドクターロサからの動物の生態系に関しての講</a:t>
            </a:r>
            <a:r>
              <a:rPr lang="ja-JP" altLang="en-US" sz="1400" dirty="0" smtClean="0">
                <a:solidFill>
                  <a:schemeClr val="tx1"/>
                </a:solidFill>
              </a:rPr>
              <a:t>和（最大約</a:t>
            </a:r>
            <a:r>
              <a:rPr lang="en-US" altLang="ja-JP" sz="1400" dirty="0" smtClean="0">
                <a:solidFill>
                  <a:schemeClr val="tx1"/>
                </a:solidFill>
              </a:rPr>
              <a:t>60</a:t>
            </a:r>
            <a:r>
              <a:rPr lang="ja-JP" altLang="en-US" sz="1400" dirty="0" smtClean="0">
                <a:solidFill>
                  <a:schemeClr val="tx1"/>
                </a:solidFill>
              </a:rPr>
              <a:t>名様）</a:t>
            </a:r>
            <a:endParaRPr lang="en-US" sz="1400" dirty="0">
              <a:solidFill>
                <a:schemeClr val="tx1"/>
              </a:solidFill>
            </a:endParaRPr>
          </a:p>
        </p:txBody>
      </p:sp>
      <p:sp>
        <p:nvSpPr>
          <p:cNvPr id="34" name="Folded Corner 33"/>
          <p:cNvSpPr/>
          <p:nvPr/>
        </p:nvSpPr>
        <p:spPr>
          <a:xfrm>
            <a:off x="5067381" y="990600"/>
            <a:ext cx="1212587"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30</a:t>
            </a:r>
            <a:endParaRPr lang="en-US" sz="1600" dirty="0">
              <a:solidFill>
                <a:schemeClr val="tx1"/>
              </a:solidFill>
            </a:endParaRPr>
          </a:p>
        </p:txBody>
      </p:sp>
      <p:cxnSp>
        <p:nvCxnSpPr>
          <p:cNvPr id="35" name="Straight Arrow Connector 34"/>
          <p:cNvCxnSpPr/>
          <p:nvPr/>
        </p:nvCxnSpPr>
        <p:spPr>
          <a:xfrm>
            <a:off x="6553200" y="1617952"/>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Rectangle 35"/>
          <p:cNvSpPr/>
          <p:nvPr/>
        </p:nvSpPr>
        <p:spPr>
          <a:xfrm>
            <a:off x="2672674" y="3897563"/>
            <a:ext cx="1497901" cy="94479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アニマルショー</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見学</a:t>
            </a:r>
            <a:endParaRPr lang="en-US" sz="1400" dirty="0">
              <a:solidFill>
                <a:schemeClr val="tx1"/>
              </a:solidFill>
            </a:endParaRPr>
          </a:p>
        </p:txBody>
      </p:sp>
      <p:sp>
        <p:nvSpPr>
          <p:cNvPr id="37" name="Folded Corner 36"/>
          <p:cNvSpPr/>
          <p:nvPr/>
        </p:nvSpPr>
        <p:spPr>
          <a:xfrm>
            <a:off x="2829193" y="3637701"/>
            <a:ext cx="1212587"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11</a:t>
            </a:r>
            <a:r>
              <a:rPr lang="ja-JP" altLang="en-US" sz="1600" dirty="0" smtClean="0">
                <a:solidFill>
                  <a:schemeClr val="tx1"/>
                </a:solidFill>
              </a:rPr>
              <a:t>：</a:t>
            </a:r>
            <a:r>
              <a:rPr lang="en-US" altLang="ja-JP" sz="1600" dirty="0" smtClean="0">
                <a:solidFill>
                  <a:schemeClr val="tx1"/>
                </a:solidFill>
              </a:rPr>
              <a:t>15</a:t>
            </a:r>
            <a:endParaRPr lang="en-US" sz="1600" dirty="0">
              <a:solidFill>
                <a:schemeClr val="tx1"/>
              </a:solidFill>
            </a:endParaRPr>
          </a:p>
        </p:txBody>
      </p:sp>
      <p:cxnSp>
        <p:nvCxnSpPr>
          <p:cNvPr id="38" name="Straight Arrow Connector 37"/>
          <p:cNvCxnSpPr/>
          <p:nvPr/>
        </p:nvCxnSpPr>
        <p:spPr>
          <a:xfrm flipH="1">
            <a:off x="4212410" y="3962400"/>
            <a:ext cx="664390" cy="3787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Rectangle 38"/>
          <p:cNvSpPr/>
          <p:nvPr/>
        </p:nvSpPr>
        <p:spPr>
          <a:xfrm>
            <a:off x="282734" y="3897563"/>
            <a:ext cx="1584166" cy="94479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a:solidFill>
                  <a:schemeClr val="tx1"/>
                </a:solidFill>
              </a:rPr>
              <a:t>動物</a:t>
            </a:r>
            <a:r>
              <a:rPr lang="ja-JP" altLang="en-US" sz="1400" dirty="0" smtClean="0">
                <a:solidFill>
                  <a:schemeClr val="tx1"/>
                </a:solidFill>
              </a:rPr>
              <a:t>園出発、</a:t>
            </a:r>
            <a:endParaRPr lang="en-US" altLang="ja-JP" sz="1400" dirty="0" smtClean="0">
              <a:solidFill>
                <a:schemeClr val="tx1"/>
              </a:solidFill>
            </a:endParaRPr>
          </a:p>
          <a:p>
            <a:pPr algn="ctr"/>
            <a:r>
              <a:rPr lang="ja-JP" altLang="en-US" sz="1400" dirty="0">
                <a:solidFill>
                  <a:schemeClr val="tx1"/>
                </a:solidFill>
              </a:rPr>
              <a:t>レストラ</a:t>
            </a:r>
            <a:r>
              <a:rPr lang="ja-JP" altLang="en-US" sz="1400" dirty="0" smtClean="0">
                <a:solidFill>
                  <a:schemeClr val="tx1"/>
                </a:solidFill>
              </a:rPr>
              <a:t>ンで昼食</a:t>
            </a:r>
            <a:endParaRPr lang="en-US" sz="1400" dirty="0">
              <a:solidFill>
                <a:schemeClr val="tx1"/>
              </a:solidFill>
            </a:endParaRPr>
          </a:p>
        </p:txBody>
      </p:sp>
      <p:sp>
        <p:nvSpPr>
          <p:cNvPr id="40" name="Folded Corner 39"/>
          <p:cNvSpPr/>
          <p:nvPr/>
        </p:nvSpPr>
        <p:spPr>
          <a:xfrm>
            <a:off x="393979" y="3581400"/>
            <a:ext cx="1282421"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12</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sp>
        <p:nvSpPr>
          <p:cNvPr id="43" name="Rectangle 42"/>
          <p:cNvSpPr/>
          <p:nvPr/>
        </p:nvSpPr>
        <p:spPr>
          <a:xfrm>
            <a:off x="7239000" y="1086228"/>
            <a:ext cx="1460637" cy="12257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a:solidFill>
                  <a:schemeClr val="tx1"/>
                </a:solidFill>
              </a:rPr>
              <a:t>動物</a:t>
            </a:r>
            <a:r>
              <a:rPr lang="ja-JP" altLang="en-US" sz="1400" dirty="0" smtClean="0">
                <a:solidFill>
                  <a:schemeClr val="tx1"/>
                </a:solidFill>
              </a:rPr>
              <a:t>園内見学</a:t>
            </a:r>
            <a:endParaRPr lang="en-US" sz="1400" dirty="0">
              <a:solidFill>
                <a:schemeClr val="tx1"/>
              </a:solidFill>
            </a:endParaRPr>
          </a:p>
        </p:txBody>
      </p:sp>
      <p:sp>
        <p:nvSpPr>
          <p:cNvPr id="44" name="Folded Corner 43"/>
          <p:cNvSpPr/>
          <p:nvPr/>
        </p:nvSpPr>
        <p:spPr>
          <a:xfrm>
            <a:off x="7395519" y="994021"/>
            <a:ext cx="1182421" cy="494297"/>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10</a:t>
            </a:r>
            <a:r>
              <a:rPr lang="ja-JP" altLang="en-US" sz="1600" dirty="0" smtClean="0">
                <a:solidFill>
                  <a:schemeClr val="tx1"/>
                </a:solidFill>
              </a:rPr>
              <a:t>：</a:t>
            </a:r>
            <a:r>
              <a:rPr lang="en-US" altLang="ja-JP" sz="1600" dirty="0" smtClean="0">
                <a:solidFill>
                  <a:schemeClr val="tx1"/>
                </a:solidFill>
              </a:rPr>
              <a:t>15</a:t>
            </a:r>
            <a:endParaRPr lang="en-US" sz="1600" dirty="0">
              <a:solidFill>
                <a:schemeClr val="tx1"/>
              </a:solidFill>
            </a:endParaRPr>
          </a:p>
        </p:txBody>
      </p:sp>
      <p:pic>
        <p:nvPicPr>
          <p:cNvPr id="2053" name="Picture 20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0427" y="4912504"/>
            <a:ext cx="1834773" cy="1798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20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7117" y="2792080"/>
            <a:ext cx="2008401" cy="1839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5" name="Rectangle 54"/>
          <p:cNvSpPr/>
          <p:nvPr/>
        </p:nvSpPr>
        <p:spPr>
          <a:xfrm>
            <a:off x="266700" y="2506647"/>
            <a:ext cx="1600200" cy="61874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ホテル到着</a:t>
            </a:r>
            <a:endParaRPr lang="en-US" sz="1400" dirty="0">
              <a:solidFill>
                <a:schemeClr val="tx1"/>
              </a:solidFill>
            </a:endParaRPr>
          </a:p>
        </p:txBody>
      </p:sp>
      <p:sp>
        <p:nvSpPr>
          <p:cNvPr id="56" name="Folded Corner 55"/>
          <p:cNvSpPr/>
          <p:nvPr/>
        </p:nvSpPr>
        <p:spPr>
          <a:xfrm>
            <a:off x="423219" y="2246785"/>
            <a:ext cx="1295401"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14</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cxnSp>
        <p:nvCxnSpPr>
          <p:cNvPr id="57" name="Straight Arrow Connector 56"/>
          <p:cNvCxnSpPr/>
          <p:nvPr/>
        </p:nvCxnSpPr>
        <p:spPr>
          <a:xfrm flipH="1" flipV="1">
            <a:off x="2019300" y="4001633"/>
            <a:ext cx="228600" cy="8025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64" name="Straight Arrow Connector 2063"/>
          <p:cNvCxnSpPr/>
          <p:nvPr/>
        </p:nvCxnSpPr>
        <p:spPr>
          <a:xfrm flipV="1">
            <a:off x="1066800" y="3200400"/>
            <a:ext cx="0" cy="3242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Cloud 1"/>
          <p:cNvSpPr/>
          <p:nvPr/>
        </p:nvSpPr>
        <p:spPr>
          <a:xfrm>
            <a:off x="5562601" y="5879336"/>
            <a:ext cx="3581400" cy="93623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00" dirty="0" smtClean="0">
                <a:latin typeface="07ロゴたいぷゴシック7" panose="02000600000000000000" pitchFamily="50" charset="-128"/>
                <a:ea typeface="07ロゴたいぷゴシック7" panose="02000600000000000000" pitchFamily="50" charset="-128"/>
              </a:rPr>
              <a:t>ピグミー象、テングザル、オランウータン、マレー熊等</a:t>
            </a:r>
            <a:endParaRPr lang="en-MY" sz="1300" dirty="0">
              <a:latin typeface="07ロゴたいぷゴシック7" panose="02000600000000000000" pitchFamily="50" charset="-128"/>
              <a:ea typeface="07ロゴたいぷゴシック7" panose="02000600000000000000" pitchFamily="50" charset="-128"/>
            </a:endParaRPr>
          </a:p>
        </p:txBody>
      </p:sp>
      <p:sp>
        <p:nvSpPr>
          <p:cNvPr id="5" name="TextBox 4"/>
          <p:cNvSpPr txBox="1"/>
          <p:nvPr/>
        </p:nvSpPr>
        <p:spPr>
          <a:xfrm>
            <a:off x="0" y="5231249"/>
            <a:ext cx="1670426" cy="1169551"/>
          </a:xfrm>
          <a:prstGeom prst="rect">
            <a:avLst/>
          </a:prstGeom>
          <a:noFill/>
        </p:spPr>
        <p:txBody>
          <a:bodyPr wrap="square" rtlCol="0">
            <a:spAutoFit/>
          </a:bodyPr>
          <a:lstStyle/>
          <a:p>
            <a:r>
              <a:rPr lang="ja-JP" altLang="en-US" sz="1400" dirty="0" smtClean="0">
                <a:latin typeface="07ロゴたいぷゴシック7" panose="02000600000000000000" pitchFamily="50" charset="-128"/>
                <a:ea typeface="07ロゴたいぷゴシック7" panose="02000600000000000000" pitchFamily="50" charset="-128"/>
              </a:rPr>
              <a:t>■</a:t>
            </a:r>
            <a:r>
              <a:rPr lang="ja-JP" altLang="en-US" sz="1400" dirty="0">
                <a:latin typeface="07ロゴたいぷゴシック7" panose="02000600000000000000" pitchFamily="50" charset="-128"/>
                <a:ea typeface="07ロゴたいぷゴシック7" panose="02000600000000000000" pitchFamily="50" charset="-128"/>
              </a:rPr>
              <a:t>アニマ</a:t>
            </a:r>
            <a:r>
              <a:rPr lang="ja-JP" altLang="en-US" sz="1400" dirty="0" smtClean="0">
                <a:latin typeface="07ロゴたいぷゴシック7" panose="02000600000000000000" pitchFamily="50" charset="-128"/>
                <a:ea typeface="07ロゴたいぷゴシック7" panose="02000600000000000000" pitchFamily="50" charset="-128"/>
              </a:rPr>
              <a:t>ル</a:t>
            </a:r>
            <a:r>
              <a:rPr lang="ja-JP" altLang="en-US" sz="1400" dirty="0">
                <a:latin typeface="07ロゴたいぷゴシック7" panose="02000600000000000000" pitchFamily="50" charset="-128"/>
                <a:ea typeface="07ロゴたいぷゴシック7" panose="02000600000000000000" pitchFamily="50" charset="-128"/>
              </a:rPr>
              <a:t>ショ</a:t>
            </a:r>
            <a:r>
              <a:rPr lang="ja-JP" altLang="en-US" sz="1400" dirty="0" smtClean="0">
                <a:latin typeface="07ロゴたいぷゴシック7" panose="02000600000000000000" pitchFamily="50" charset="-128"/>
                <a:ea typeface="07ロゴたいぷゴシック7" panose="02000600000000000000" pitchFamily="50" charset="-128"/>
              </a:rPr>
              <a:t>ーは１日２回（</a:t>
            </a:r>
            <a:r>
              <a:rPr lang="en-US" altLang="ja-JP" sz="1400" dirty="0" smtClean="0">
                <a:latin typeface="07ロゴたいぷゴシック7" panose="02000600000000000000" pitchFamily="50" charset="-128"/>
                <a:ea typeface="07ロゴたいぷゴシック7" panose="02000600000000000000" pitchFamily="50" charset="-128"/>
              </a:rPr>
              <a:t>11:15,15:15)</a:t>
            </a:r>
          </a:p>
          <a:p>
            <a:r>
              <a:rPr lang="ja-JP" altLang="en-US" sz="1400" dirty="0" smtClean="0">
                <a:latin typeface="07ロゴたいぷゴシック7" panose="02000600000000000000" pitchFamily="50" charset="-128"/>
                <a:ea typeface="07ロゴたいぷゴシック7" panose="02000600000000000000" pitchFamily="50" charset="-128"/>
              </a:rPr>
              <a:t>金曜日は</a:t>
            </a:r>
            <a:endParaRPr lang="en-US" altLang="ja-JP" sz="1400" dirty="0" smtClean="0">
              <a:latin typeface="07ロゴたいぷゴシック7" panose="02000600000000000000" pitchFamily="50" charset="-128"/>
              <a:ea typeface="07ロゴたいぷゴシック7" panose="02000600000000000000" pitchFamily="50" charset="-128"/>
            </a:endParaRPr>
          </a:p>
          <a:p>
            <a:r>
              <a:rPr lang="ja-JP" altLang="en-US" sz="1400" dirty="0" smtClean="0">
                <a:latin typeface="07ロゴたいぷゴシック7" panose="02000600000000000000" pitchFamily="50" charset="-128"/>
                <a:ea typeface="07ロゴたいぷゴシック7" panose="02000600000000000000" pitchFamily="50" charset="-128"/>
              </a:rPr>
              <a:t>アニマルショー無</a:t>
            </a:r>
            <a:endParaRPr lang="en-MY" sz="1400" dirty="0">
              <a:latin typeface="07ロゴたいぷゴシック7" panose="02000600000000000000" pitchFamily="50" charset="-128"/>
              <a:ea typeface="07ロゴたいぷゴシック7" panose="02000600000000000000" pitchFamily="50" charset="-128"/>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3600" y="2026407"/>
            <a:ext cx="2509245" cy="1498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92D050"/>
          </a:solidFill>
        </p:spPr>
        <p:txBody>
          <a:bodyPr>
            <a:normAutofit fontScale="90000"/>
          </a:bodyPr>
          <a:lstStyle/>
          <a:p>
            <a:pPr algn="l"/>
            <a:r>
              <a:rPr lang="ja-JP" altLang="en-US" dirty="0" smtClean="0">
                <a:solidFill>
                  <a:schemeClr val="bg1"/>
                </a:solidFill>
              </a:rPr>
              <a:t>　</a:t>
            </a:r>
            <a:r>
              <a:rPr lang="en-US" altLang="ja-JP" sz="2600" b="1" dirty="0">
                <a:latin typeface="07ロゴたいぷゴシック7" panose="02000600000000000000" pitchFamily="50" charset="-128"/>
                <a:ea typeface="07ロゴたいぷゴシック7" panose="02000600000000000000" pitchFamily="50" charset="-128"/>
              </a:rPr>
              <a:t>2.</a:t>
            </a:r>
            <a:r>
              <a:rPr lang="ja-JP" altLang="en-US" sz="2600" b="1" dirty="0">
                <a:latin typeface="07ロゴたいぷゴシック7" panose="02000600000000000000" pitchFamily="50" charset="-128"/>
                <a:ea typeface="07ロゴたいぷゴシック7" panose="02000600000000000000" pitchFamily="50" charset="-128"/>
              </a:rPr>
              <a:t>　ウェットランドでマングローブ林散策とマングローブ植樹</a:t>
            </a:r>
            <a:endParaRPr lang="en-US" sz="2600" b="1" dirty="0">
              <a:latin typeface="07ロゴたいぷゴシック7" panose="02000600000000000000" pitchFamily="50" charset="-128"/>
              <a:ea typeface="07ロゴたいぷゴシック7" panose="02000600000000000000" pitchFamily="50" charset="-128"/>
            </a:endParaRPr>
          </a:p>
        </p:txBody>
      </p:sp>
      <p:cxnSp>
        <p:nvCxnSpPr>
          <p:cNvPr id="26" name="Straight Arrow Connector 25"/>
          <p:cNvCxnSpPr/>
          <p:nvPr/>
        </p:nvCxnSpPr>
        <p:spPr>
          <a:xfrm>
            <a:off x="1981200" y="1617952"/>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Rectangle 26"/>
          <p:cNvSpPr/>
          <p:nvPr/>
        </p:nvSpPr>
        <p:spPr>
          <a:xfrm>
            <a:off x="266700" y="1257300"/>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t>ホテル出発</a:t>
            </a:r>
            <a:endParaRPr lang="en-US" sz="1400" dirty="0"/>
          </a:p>
        </p:txBody>
      </p:sp>
      <p:sp>
        <p:nvSpPr>
          <p:cNvPr id="28" name="Folded Corner 27"/>
          <p:cNvSpPr/>
          <p:nvPr/>
        </p:nvSpPr>
        <p:spPr>
          <a:xfrm>
            <a:off x="423219" y="9906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08</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sp>
        <p:nvSpPr>
          <p:cNvPr id="30" name="Rectangle 29"/>
          <p:cNvSpPr/>
          <p:nvPr/>
        </p:nvSpPr>
        <p:spPr>
          <a:xfrm>
            <a:off x="2588781" y="1250463"/>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t>ウェットランド到着</a:t>
            </a:r>
            <a:endParaRPr lang="en-US" sz="1400" dirty="0"/>
          </a:p>
        </p:txBody>
      </p:sp>
      <p:sp>
        <p:nvSpPr>
          <p:cNvPr id="31" name="Folded Corner 30"/>
          <p:cNvSpPr/>
          <p:nvPr/>
        </p:nvSpPr>
        <p:spPr>
          <a:xfrm>
            <a:off x="2745300" y="9906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08</a:t>
            </a:r>
            <a:r>
              <a:rPr lang="ja-JP" altLang="en-US" sz="1600" dirty="0" smtClean="0">
                <a:solidFill>
                  <a:schemeClr val="tx1"/>
                </a:solidFill>
              </a:rPr>
              <a:t>：</a:t>
            </a:r>
            <a:r>
              <a:rPr lang="en-US" altLang="ja-JP" sz="1600" dirty="0" smtClean="0">
                <a:solidFill>
                  <a:schemeClr val="tx1"/>
                </a:solidFill>
              </a:rPr>
              <a:t>30</a:t>
            </a:r>
            <a:endParaRPr lang="en-US" sz="1600" dirty="0">
              <a:solidFill>
                <a:schemeClr val="tx1"/>
              </a:solidFill>
            </a:endParaRPr>
          </a:p>
        </p:txBody>
      </p:sp>
      <p:cxnSp>
        <p:nvCxnSpPr>
          <p:cNvPr id="32" name="Straight Arrow Connector 31"/>
          <p:cNvCxnSpPr/>
          <p:nvPr/>
        </p:nvCxnSpPr>
        <p:spPr>
          <a:xfrm>
            <a:off x="4239082" y="1617952"/>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Rectangle 32"/>
          <p:cNvSpPr/>
          <p:nvPr/>
        </p:nvSpPr>
        <p:spPr>
          <a:xfrm>
            <a:off x="4910862" y="1250462"/>
            <a:ext cx="1497901" cy="94479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a:solidFill>
                  <a:schemeClr val="tx1"/>
                </a:solidFill>
              </a:rPr>
              <a:t>スライドショ</a:t>
            </a:r>
            <a:r>
              <a:rPr lang="ja-JP" altLang="en-US" sz="1400" dirty="0" smtClean="0">
                <a:solidFill>
                  <a:schemeClr val="tx1"/>
                </a:solidFill>
              </a:rPr>
              <a:t>ーと</a:t>
            </a:r>
            <a:r>
              <a:rPr lang="en-US" altLang="ja-JP" sz="1400" dirty="0" smtClean="0">
                <a:solidFill>
                  <a:schemeClr val="tx1"/>
                </a:solidFill>
              </a:rPr>
              <a:t/>
            </a:r>
            <a:br>
              <a:rPr lang="en-US" altLang="ja-JP" sz="1400" dirty="0" smtClean="0">
                <a:solidFill>
                  <a:schemeClr val="tx1"/>
                </a:solidFill>
              </a:rPr>
            </a:br>
            <a:r>
              <a:rPr lang="ja-JP" altLang="en-US" sz="1400" dirty="0" smtClean="0">
                <a:solidFill>
                  <a:schemeClr val="tx1"/>
                </a:solidFill>
              </a:rPr>
              <a:t>ブリーフィング、展示場見学</a:t>
            </a:r>
            <a:endParaRPr lang="en-US" sz="1400" dirty="0">
              <a:solidFill>
                <a:schemeClr val="tx1"/>
              </a:solidFill>
            </a:endParaRPr>
          </a:p>
        </p:txBody>
      </p:sp>
      <p:sp>
        <p:nvSpPr>
          <p:cNvPr id="34" name="Folded Corner 33"/>
          <p:cNvSpPr/>
          <p:nvPr/>
        </p:nvSpPr>
        <p:spPr>
          <a:xfrm>
            <a:off x="5067381" y="990600"/>
            <a:ext cx="1212587"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08</a:t>
            </a:r>
            <a:r>
              <a:rPr lang="ja-JP" altLang="en-US" sz="1600" dirty="0" smtClean="0">
                <a:solidFill>
                  <a:schemeClr val="tx1"/>
                </a:solidFill>
              </a:rPr>
              <a:t>：</a:t>
            </a:r>
            <a:r>
              <a:rPr lang="en-US" altLang="ja-JP" sz="1600" dirty="0" smtClean="0">
                <a:solidFill>
                  <a:schemeClr val="tx1"/>
                </a:solidFill>
              </a:rPr>
              <a:t>40</a:t>
            </a:r>
            <a:endParaRPr lang="en-US" sz="1600" dirty="0">
              <a:solidFill>
                <a:schemeClr val="tx1"/>
              </a:solidFill>
            </a:endParaRPr>
          </a:p>
        </p:txBody>
      </p:sp>
      <p:cxnSp>
        <p:nvCxnSpPr>
          <p:cNvPr id="35" name="Straight Arrow Connector 34"/>
          <p:cNvCxnSpPr/>
          <p:nvPr/>
        </p:nvCxnSpPr>
        <p:spPr>
          <a:xfrm>
            <a:off x="6553200" y="1617952"/>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Rectangle 35"/>
          <p:cNvSpPr/>
          <p:nvPr/>
        </p:nvSpPr>
        <p:spPr>
          <a:xfrm>
            <a:off x="2693099" y="4369961"/>
            <a:ext cx="1497901" cy="94479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マングローブ</a:t>
            </a:r>
            <a:endParaRPr lang="en-US" altLang="ja-JP" sz="1400" dirty="0" smtClean="0">
              <a:solidFill>
                <a:schemeClr val="tx1"/>
              </a:solidFill>
            </a:endParaRPr>
          </a:p>
          <a:p>
            <a:pPr algn="ctr"/>
            <a:r>
              <a:rPr lang="ja-JP" altLang="en-US" sz="1400" dirty="0" smtClean="0">
                <a:solidFill>
                  <a:schemeClr val="tx1"/>
                </a:solidFill>
              </a:rPr>
              <a:t>植樹</a:t>
            </a:r>
            <a:endParaRPr lang="en-US" sz="1400" dirty="0">
              <a:solidFill>
                <a:schemeClr val="tx1"/>
              </a:solidFill>
            </a:endParaRPr>
          </a:p>
        </p:txBody>
      </p:sp>
      <p:sp>
        <p:nvSpPr>
          <p:cNvPr id="37" name="Folded Corner 36"/>
          <p:cNvSpPr/>
          <p:nvPr/>
        </p:nvSpPr>
        <p:spPr>
          <a:xfrm>
            <a:off x="2849618" y="4110099"/>
            <a:ext cx="1212587"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12</a:t>
            </a:r>
            <a:r>
              <a:rPr lang="ja-JP" altLang="en-US" sz="1600" dirty="0" smtClean="0">
                <a:solidFill>
                  <a:schemeClr val="tx1"/>
                </a:solidFill>
              </a:rPr>
              <a:t>：</a:t>
            </a:r>
            <a:r>
              <a:rPr lang="en-US" altLang="ja-JP" sz="1600" dirty="0" smtClean="0">
                <a:solidFill>
                  <a:schemeClr val="tx1"/>
                </a:solidFill>
              </a:rPr>
              <a:t>15</a:t>
            </a:r>
            <a:endParaRPr lang="en-US" sz="1600" dirty="0">
              <a:solidFill>
                <a:schemeClr val="tx1"/>
              </a:solidFill>
            </a:endParaRPr>
          </a:p>
        </p:txBody>
      </p:sp>
      <p:sp>
        <p:nvSpPr>
          <p:cNvPr id="39" name="Rectangle 38"/>
          <p:cNvSpPr/>
          <p:nvPr/>
        </p:nvSpPr>
        <p:spPr>
          <a:xfrm>
            <a:off x="271158" y="4366998"/>
            <a:ext cx="1584166" cy="94479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植樹場所出発</a:t>
            </a:r>
            <a:endParaRPr lang="en-US" sz="1400" dirty="0">
              <a:solidFill>
                <a:schemeClr val="tx1"/>
              </a:solidFill>
            </a:endParaRPr>
          </a:p>
        </p:txBody>
      </p:sp>
      <p:sp>
        <p:nvSpPr>
          <p:cNvPr id="40" name="Folded Corner 39"/>
          <p:cNvSpPr/>
          <p:nvPr/>
        </p:nvSpPr>
        <p:spPr>
          <a:xfrm>
            <a:off x="382403" y="4050835"/>
            <a:ext cx="1282421"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14</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sp>
        <p:nvSpPr>
          <p:cNvPr id="43" name="Rectangle 42"/>
          <p:cNvSpPr/>
          <p:nvPr/>
        </p:nvSpPr>
        <p:spPr>
          <a:xfrm>
            <a:off x="7239000" y="1160752"/>
            <a:ext cx="1460637" cy="112524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グループに別れマングローブ林散策</a:t>
            </a:r>
            <a:endParaRPr lang="en-US" sz="1400" dirty="0">
              <a:solidFill>
                <a:schemeClr val="tx1"/>
              </a:solidFill>
            </a:endParaRPr>
          </a:p>
        </p:txBody>
      </p:sp>
      <p:sp>
        <p:nvSpPr>
          <p:cNvPr id="44" name="Folded Corner 43"/>
          <p:cNvSpPr/>
          <p:nvPr/>
        </p:nvSpPr>
        <p:spPr>
          <a:xfrm>
            <a:off x="7395519" y="994021"/>
            <a:ext cx="1182421" cy="494297"/>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30</a:t>
            </a:r>
            <a:endParaRPr lang="en-US" sz="1600" dirty="0">
              <a:solidFill>
                <a:schemeClr val="tx1"/>
              </a:solidFill>
            </a:endParaRPr>
          </a:p>
        </p:txBody>
      </p:sp>
      <p:sp>
        <p:nvSpPr>
          <p:cNvPr id="55" name="Rectangle 54"/>
          <p:cNvSpPr/>
          <p:nvPr/>
        </p:nvSpPr>
        <p:spPr>
          <a:xfrm>
            <a:off x="266700" y="2657857"/>
            <a:ext cx="1600200" cy="61874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ホテル到着</a:t>
            </a:r>
            <a:endParaRPr lang="en-US" sz="1400" dirty="0">
              <a:solidFill>
                <a:schemeClr val="tx1"/>
              </a:solidFill>
            </a:endParaRPr>
          </a:p>
        </p:txBody>
      </p:sp>
      <p:sp>
        <p:nvSpPr>
          <p:cNvPr id="56" name="Folded Corner 55"/>
          <p:cNvSpPr/>
          <p:nvPr/>
        </p:nvSpPr>
        <p:spPr>
          <a:xfrm>
            <a:off x="423219" y="2397995"/>
            <a:ext cx="1295401"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15</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cxnSp>
        <p:nvCxnSpPr>
          <p:cNvPr id="2064" name="Straight Arrow Connector 2063"/>
          <p:cNvCxnSpPr/>
          <p:nvPr/>
        </p:nvCxnSpPr>
        <p:spPr>
          <a:xfrm flipV="1">
            <a:off x="1066800" y="3352800"/>
            <a:ext cx="0" cy="5333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7239714" y="4354330"/>
            <a:ext cx="1463536" cy="97605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早めの昼食</a:t>
            </a:r>
            <a:endParaRPr lang="en-US" sz="1400" dirty="0">
              <a:solidFill>
                <a:schemeClr val="tx1"/>
              </a:solidFill>
            </a:endParaRPr>
          </a:p>
        </p:txBody>
      </p:sp>
      <p:sp>
        <p:nvSpPr>
          <p:cNvPr id="42" name="Folded Corner 41"/>
          <p:cNvSpPr/>
          <p:nvPr/>
        </p:nvSpPr>
        <p:spPr>
          <a:xfrm>
            <a:off x="7396233" y="4113123"/>
            <a:ext cx="1184768" cy="393607"/>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11</a:t>
            </a:r>
            <a:r>
              <a:rPr lang="ja-JP" altLang="en-US" sz="1600" dirty="0" smtClean="0">
                <a:solidFill>
                  <a:schemeClr val="tx1"/>
                </a:solidFill>
              </a:rPr>
              <a:t>：</a:t>
            </a:r>
            <a:r>
              <a:rPr lang="en-US" altLang="ja-JP" sz="1600" dirty="0" smtClean="0">
                <a:solidFill>
                  <a:schemeClr val="tx1"/>
                </a:solidFill>
              </a:rPr>
              <a:t>0</a:t>
            </a:r>
            <a:r>
              <a:rPr lang="en-US" altLang="ja-JP" sz="1600" dirty="0">
                <a:solidFill>
                  <a:schemeClr val="tx1"/>
                </a:solidFill>
              </a:rPr>
              <a:t>0</a:t>
            </a:r>
            <a:endParaRPr lang="en-US" sz="1600" dirty="0">
              <a:solidFill>
                <a:schemeClr val="tx1"/>
              </a:solidFill>
            </a:endParaRPr>
          </a:p>
        </p:txBody>
      </p:sp>
      <p:cxnSp>
        <p:nvCxnSpPr>
          <p:cNvPr id="5" name="Straight Arrow Connector 4"/>
          <p:cNvCxnSpPr/>
          <p:nvPr/>
        </p:nvCxnSpPr>
        <p:spPr>
          <a:xfrm>
            <a:off x="8915400" y="2990292"/>
            <a:ext cx="0" cy="725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6553200" y="4842360"/>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5" name="Rectangle 44"/>
          <p:cNvSpPr/>
          <p:nvPr/>
        </p:nvSpPr>
        <p:spPr>
          <a:xfrm>
            <a:off x="4977549" y="4354330"/>
            <a:ext cx="1463536" cy="97605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植樹場所へ出発</a:t>
            </a:r>
            <a:endParaRPr lang="en-US" sz="1400" dirty="0">
              <a:solidFill>
                <a:schemeClr val="tx1"/>
              </a:solidFill>
            </a:endParaRPr>
          </a:p>
        </p:txBody>
      </p:sp>
      <p:sp>
        <p:nvSpPr>
          <p:cNvPr id="46" name="Folded Corner 45"/>
          <p:cNvSpPr/>
          <p:nvPr/>
        </p:nvSpPr>
        <p:spPr>
          <a:xfrm>
            <a:off x="5134068" y="4113123"/>
            <a:ext cx="1184768" cy="393607"/>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11</a:t>
            </a:r>
            <a:r>
              <a:rPr lang="ja-JP" altLang="en-US" sz="1600" dirty="0" smtClean="0">
                <a:solidFill>
                  <a:schemeClr val="tx1"/>
                </a:solidFill>
              </a:rPr>
              <a:t>：</a:t>
            </a:r>
            <a:r>
              <a:rPr lang="en-US" altLang="ja-JP" sz="1600" dirty="0" smtClean="0">
                <a:solidFill>
                  <a:schemeClr val="tx1"/>
                </a:solidFill>
              </a:rPr>
              <a:t>30</a:t>
            </a:r>
            <a:endParaRPr lang="en-US" sz="1600" dirty="0">
              <a:solidFill>
                <a:schemeClr val="tx1"/>
              </a:solidFill>
            </a:endParaRPr>
          </a:p>
        </p:txBody>
      </p:sp>
      <p:cxnSp>
        <p:nvCxnSpPr>
          <p:cNvPr id="47" name="Straight Arrow Connector 46"/>
          <p:cNvCxnSpPr/>
          <p:nvPr/>
        </p:nvCxnSpPr>
        <p:spPr>
          <a:xfrm flipH="1">
            <a:off x="4315282" y="4844990"/>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flipH="1">
            <a:off x="1866900" y="4842360"/>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2482" y="2311977"/>
            <a:ext cx="1986591" cy="1738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4299" y="1995323"/>
            <a:ext cx="2625261" cy="2019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3063" y="2321505"/>
            <a:ext cx="1919937" cy="1729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8979" y="5410200"/>
            <a:ext cx="2224903" cy="1330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 name="Cloud 37"/>
          <p:cNvSpPr/>
          <p:nvPr/>
        </p:nvSpPr>
        <p:spPr>
          <a:xfrm>
            <a:off x="7239001" y="5593426"/>
            <a:ext cx="1821644" cy="120145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00" dirty="0" smtClean="0">
                <a:latin typeface="07ロゴたいぷゴシック7" panose="02000600000000000000" pitchFamily="50" charset="-128"/>
                <a:ea typeface="07ロゴたいぷゴシック7" panose="02000600000000000000" pitchFamily="50" charset="-128"/>
              </a:rPr>
              <a:t>昼食はウェットランドで</a:t>
            </a:r>
            <a:endParaRPr lang="en-US" altLang="ja-JP" sz="1300" dirty="0" smtClean="0">
              <a:latin typeface="07ロゴたいぷゴシック7" panose="02000600000000000000" pitchFamily="50" charset="-128"/>
              <a:ea typeface="07ロゴたいぷゴシック7" panose="02000600000000000000" pitchFamily="50" charset="-128"/>
            </a:endParaRPr>
          </a:p>
          <a:p>
            <a:pPr algn="ctr"/>
            <a:r>
              <a:rPr lang="ja-JP" altLang="en-US" sz="1300" dirty="0" smtClean="0">
                <a:latin typeface="07ロゴたいぷゴシック7" panose="02000600000000000000" pitchFamily="50" charset="-128"/>
                <a:ea typeface="07ロゴたいぷゴシック7" panose="02000600000000000000" pitchFamily="50" charset="-128"/>
              </a:rPr>
              <a:t>ローカルブッフェ</a:t>
            </a:r>
            <a:endParaRPr lang="en-MY" sz="1300" dirty="0">
              <a:latin typeface="07ロゴたいぷゴシック7" panose="02000600000000000000" pitchFamily="50" charset="-128"/>
              <a:ea typeface="07ロゴたいぷゴシック7" panose="02000600000000000000" pitchFamily="50" charset="-128"/>
            </a:endParaRPr>
          </a:p>
        </p:txBody>
      </p:sp>
      <p:sp>
        <p:nvSpPr>
          <p:cNvPr id="49" name="Cloud 48"/>
          <p:cNvSpPr/>
          <p:nvPr/>
        </p:nvSpPr>
        <p:spPr>
          <a:xfrm>
            <a:off x="4659560" y="5568026"/>
            <a:ext cx="2099513" cy="11227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00" dirty="0" smtClean="0">
                <a:latin typeface="07ロゴたいぷゴシック7" panose="02000600000000000000" pitchFamily="50" charset="-128"/>
                <a:ea typeface="07ロゴたいぷゴシック7" panose="02000600000000000000" pitchFamily="50" charset="-128"/>
              </a:rPr>
              <a:t>長靴のご用意がございます。</a:t>
            </a:r>
            <a:endParaRPr lang="en-MY" sz="1300" dirty="0">
              <a:latin typeface="07ロゴたいぷゴシック7" panose="02000600000000000000" pitchFamily="50" charset="-128"/>
              <a:ea typeface="07ロゴたいぷゴシック7" panose="02000600000000000000" pitchFamily="50" charset="-128"/>
            </a:endParaRPr>
          </a:p>
        </p:txBody>
      </p:sp>
      <p:sp>
        <p:nvSpPr>
          <p:cNvPr id="51" name="TextBox 50"/>
          <p:cNvSpPr txBox="1"/>
          <p:nvPr/>
        </p:nvSpPr>
        <p:spPr>
          <a:xfrm>
            <a:off x="112905" y="5627958"/>
            <a:ext cx="2221492" cy="738664"/>
          </a:xfrm>
          <a:prstGeom prst="rect">
            <a:avLst/>
          </a:prstGeom>
          <a:noFill/>
        </p:spPr>
        <p:txBody>
          <a:bodyPr wrap="square" rtlCol="0">
            <a:spAutoFit/>
          </a:bodyPr>
          <a:lstStyle/>
          <a:p>
            <a:r>
              <a:rPr lang="ja-JP" altLang="en-US" sz="1400" dirty="0" smtClean="0">
                <a:latin typeface="07ロゴたいぷゴシック7" panose="02000600000000000000" pitchFamily="50" charset="-128"/>
                <a:ea typeface="07ロゴたいぷゴシック7" panose="02000600000000000000" pitchFamily="50" charset="-128"/>
              </a:rPr>
              <a:t>■</a:t>
            </a:r>
            <a:r>
              <a:rPr lang="ja-JP" altLang="en-US" sz="1400" dirty="0">
                <a:latin typeface="07ロゴたいぷゴシック7" panose="02000600000000000000" pitchFamily="50" charset="-128"/>
                <a:ea typeface="07ロゴたいぷゴシック7" panose="02000600000000000000" pitchFamily="50" charset="-128"/>
              </a:rPr>
              <a:t>植樹</a:t>
            </a:r>
            <a:r>
              <a:rPr lang="ja-JP" altLang="en-US" sz="1400" dirty="0" smtClean="0">
                <a:latin typeface="07ロゴたいぷゴシック7" panose="02000600000000000000" pitchFamily="50" charset="-128"/>
                <a:ea typeface="07ロゴたいぷゴシック7" panose="02000600000000000000" pitchFamily="50" charset="-128"/>
              </a:rPr>
              <a:t>の</a:t>
            </a:r>
            <a:r>
              <a:rPr lang="ja-JP" altLang="en-US" sz="1400" dirty="0" smtClean="0">
                <a:latin typeface="07ロゴたいぷゴシック7" panose="02000600000000000000" pitchFamily="50" charset="-128"/>
                <a:ea typeface="07ロゴたいぷゴシック7" panose="02000600000000000000" pitchFamily="50" charset="-128"/>
              </a:rPr>
              <a:t>最大人数は１回、</a:t>
            </a:r>
            <a:r>
              <a:rPr lang="en-US" altLang="ja-JP" sz="1400" dirty="0" smtClean="0">
                <a:latin typeface="07ロゴたいぷゴシック7" panose="02000600000000000000" pitchFamily="50" charset="-128"/>
                <a:ea typeface="07ロゴたいぷゴシック7" panose="02000600000000000000" pitchFamily="50" charset="-128"/>
              </a:rPr>
              <a:t>80</a:t>
            </a:r>
            <a:r>
              <a:rPr lang="ja-JP" altLang="en-US" sz="1400" dirty="0" smtClean="0">
                <a:latin typeface="07ロゴたいぷゴシック7" panose="02000600000000000000" pitchFamily="50" charset="-128"/>
                <a:ea typeface="07ロゴたいぷゴシック7" panose="02000600000000000000" pitchFamily="50" charset="-128"/>
              </a:rPr>
              <a:t>名様、月曜日はウェットランド休日</a:t>
            </a:r>
            <a:endParaRPr lang="en-MY" sz="1400" dirty="0">
              <a:latin typeface="07ロゴたいぷゴシック7" panose="02000600000000000000" pitchFamily="50" charset="-128"/>
              <a:ea typeface="07ロゴたいぷゴシック7" panose="02000600000000000000" pitchFamily="50" charset="-128"/>
            </a:endParaRPr>
          </a:p>
        </p:txBody>
      </p:sp>
    </p:spTree>
    <p:extLst>
      <p:ext uri="{BB962C8B-B14F-4D97-AF65-F5344CB8AC3E}">
        <p14:creationId xmlns:p14="http://schemas.microsoft.com/office/powerpoint/2010/main" val="2679627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92D050"/>
          </a:solidFill>
        </p:spPr>
        <p:txBody>
          <a:bodyPr>
            <a:normAutofit fontScale="90000"/>
          </a:bodyPr>
          <a:lstStyle/>
          <a:p>
            <a:pPr algn="l"/>
            <a:r>
              <a:rPr lang="ja-JP" altLang="en-US" dirty="0" smtClean="0">
                <a:solidFill>
                  <a:schemeClr val="bg1"/>
                </a:solidFill>
              </a:rPr>
              <a:t>　</a:t>
            </a:r>
            <a:r>
              <a:rPr lang="en-US" altLang="ja-JP" sz="2400" b="1" dirty="0">
                <a:latin typeface="07ロゴたいぷゴシック7" panose="02000600000000000000" pitchFamily="50" charset="-128"/>
                <a:ea typeface="07ロゴたいぷゴシック7" panose="02000600000000000000" pitchFamily="50" charset="-128"/>
              </a:rPr>
              <a:t>3.</a:t>
            </a:r>
            <a:r>
              <a:rPr lang="ja-JP" altLang="en-US" sz="2400" b="1" dirty="0">
                <a:latin typeface="07ロゴたいぷゴシック7" panose="02000600000000000000" pitchFamily="50" charset="-128"/>
                <a:ea typeface="07ロゴたいぷゴシック7" panose="02000600000000000000" pitchFamily="50" charset="-128"/>
              </a:rPr>
              <a:t>　ガヤ島でビーチクリーン作業</a:t>
            </a:r>
            <a:r>
              <a:rPr lang="ja-JP" altLang="en-US" sz="2400" b="1" dirty="0" smtClean="0">
                <a:latin typeface="07ロゴたいぷゴシック7" panose="02000600000000000000" pitchFamily="50" charset="-128"/>
                <a:ea typeface="07ロゴたいぷゴシック7" panose="02000600000000000000" pitchFamily="50" charset="-128"/>
              </a:rPr>
              <a:t>とサピ島シュノーケリング</a:t>
            </a:r>
            <a:endParaRPr lang="en-US" sz="2400" b="1" dirty="0">
              <a:latin typeface="07ロゴたいぷゴシック7" panose="02000600000000000000" pitchFamily="50" charset="-128"/>
              <a:ea typeface="07ロゴたいぷゴシック7" panose="02000600000000000000" pitchFamily="50" charset="-128"/>
            </a:endParaRPr>
          </a:p>
        </p:txBody>
      </p:sp>
      <p:cxnSp>
        <p:nvCxnSpPr>
          <p:cNvPr id="26" name="Straight Arrow Connector 25"/>
          <p:cNvCxnSpPr/>
          <p:nvPr/>
        </p:nvCxnSpPr>
        <p:spPr>
          <a:xfrm>
            <a:off x="1981200" y="1617952"/>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Rectangle 26"/>
          <p:cNvSpPr/>
          <p:nvPr/>
        </p:nvSpPr>
        <p:spPr>
          <a:xfrm>
            <a:off x="266700" y="1257300"/>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t>ホテル出発</a:t>
            </a:r>
            <a:endParaRPr lang="en-US" sz="1400" dirty="0"/>
          </a:p>
        </p:txBody>
      </p:sp>
      <p:sp>
        <p:nvSpPr>
          <p:cNvPr id="28" name="Folded Corner 27"/>
          <p:cNvSpPr/>
          <p:nvPr/>
        </p:nvSpPr>
        <p:spPr>
          <a:xfrm>
            <a:off x="423219" y="9906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08</a:t>
            </a:r>
            <a:r>
              <a:rPr lang="ja-JP" altLang="en-US" sz="1600" dirty="0" smtClean="0">
                <a:solidFill>
                  <a:schemeClr val="tx1"/>
                </a:solidFill>
              </a:rPr>
              <a:t>：</a:t>
            </a:r>
            <a:r>
              <a:rPr lang="en-US" altLang="ja-JP" sz="1600" dirty="0" smtClean="0">
                <a:solidFill>
                  <a:schemeClr val="tx1"/>
                </a:solidFill>
              </a:rPr>
              <a:t>30</a:t>
            </a:r>
            <a:endParaRPr lang="en-US" sz="1600" dirty="0">
              <a:solidFill>
                <a:schemeClr val="tx1"/>
              </a:solidFill>
            </a:endParaRPr>
          </a:p>
        </p:txBody>
      </p:sp>
      <p:sp>
        <p:nvSpPr>
          <p:cNvPr id="30" name="Rectangle 29"/>
          <p:cNvSpPr/>
          <p:nvPr/>
        </p:nvSpPr>
        <p:spPr>
          <a:xfrm>
            <a:off x="2588781" y="1250463"/>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t>桟橋から出発</a:t>
            </a:r>
            <a:endParaRPr lang="en-US" sz="1400" dirty="0"/>
          </a:p>
        </p:txBody>
      </p:sp>
      <p:sp>
        <p:nvSpPr>
          <p:cNvPr id="31" name="Folded Corner 30"/>
          <p:cNvSpPr/>
          <p:nvPr/>
        </p:nvSpPr>
        <p:spPr>
          <a:xfrm>
            <a:off x="2745300" y="9906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cxnSp>
        <p:nvCxnSpPr>
          <p:cNvPr id="32" name="Straight Arrow Connector 31"/>
          <p:cNvCxnSpPr/>
          <p:nvPr/>
        </p:nvCxnSpPr>
        <p:spPr>
          <a:xfrm>
            <a:off x="4239082" y="1617952"/>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Rectangle 32"/>
          <p:cNvSpPr/>
          <p:nvPr/>
        </p:nvSpPr>
        <p:spPr>
          <a:xfrm>
            <a:off x="4910862" y="1250462"/>
            <a:ext cx="1497901" cy="68580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ガヤ島到着後、</a:t>
            </a:r>
            <a:endParaRPr lang="en-US" altLang="ja-JP" sz="1400" dirty="0" smtClean="0">
              <a:solidFill>
                <a:schemeClr val="tx1"/>
              </a:solidFill>
            </a:endParaRPr>
          </a:p>
          <a:p>
            <a:pPr algn="ctr"/>
            <a:r>
              <a:rPr lang="ja-JP" altLang="en-US" sz="1400" dirty="0">
                <a:solidFill>
                  <a:schemeClr val="tx1"/>
                </a:solidFill>
              </a:rPr>
              <a:t>ブリーフィング</a:t>
            </a:r>
            <a:endParaRPr lang="en-US" sz="1400" dirty="0">
              <a:solidFill>
                <a:schemeClr val="tx1"/>
              </a:solidFill>
            </a:endParaRPr>
          </a:p>
        </p:txBody>
      </p:sp>
      <p:sp>
        <p:nvSpPr>
          <p:cNvPr id="34" name="Folded Corner 33"/>
          <p:cNvSpPr/>
          <p:nvPr/>
        </p:nvSpPr>
        <p:spPr>
          <a:xfrm>
            <a:off x="5067381" y="990600"/>
            <a:ext cx="1212587"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15</a:t>
            </a:r>
            <a:endParaRPr lang="en-US" sz="1600" dirty="0">
              <a:solidFill>
                <a:schemeClr val="tx1"/>
              </a:solidFill>
            </a:endParaRPr>
          </a:p>
        </p:txBody>
      </p:sp>
      <p:cxnSp>
        <p:nvCxnSpPr>
          <p:cNvPr id="35" name="Straight Arrow Connector 34"/>
          <p:cNvCxnSpPr/>
          <p:nvPr/>
        </p:nvCxnSpPr>
        <p:spPr>
          <a:xfrm>
            <a:off x="6553200" y="1617952"/>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Rectangle 35"/>
          <p:cNvSpPr/>
          <p:nvPr/>
        </p:nvSpPr>
        <p:spPr>
          <a:xfrm>
            <a:off x="2693099" y="4369961"/>
            <a:ext cx="1497901" cy="73543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サピ島にて</a:t>
            </a:r>
            <a:endParaRPr lang="en-US" altLang="ja-JP" sz="1400" dirty="0" smtClean="0">
              <a:solidFill>
                <a:schemeClr val="tx1"/>
              </a:solidFill>
            </a:endParaRPr>
          </a:p>
          <a:p>
            <a:pPr algn="ctr"/>
            <a:r>
              <a:rPr lang="ja-JP" altLang="en-US" sz="1400" dirty="0" smtClean="0">
                <a:solidFill>
                  <a:schemeClr val="tx1"/>
                </a:solidFill>
              </a:rPr>
              <a:t>シュノーケリング</a:t>
            </a:r>
            <a:endParaRPr lang="en-US" sz="1400" dirty="0">
              <a:solidFill>
                <a:schemeClr val="tx1"/>
              </a:solidFill>
            </a:endParaRPr>
          </a:p>
        </p:txBody>
      </p:sp>
      <p:sp>
        <p:nvSpPr>
          <p:cNvPr id="37" name="Folded Corner 36"/>
          <p:cNvSpPr/>
          <p:nvPr/>
        </p:nvSpPr>
        <p:spPr>
          <a:xfrm>
            <a:off x="2849618" y="4110099"/>
            <a:ext cx="1212587"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13</a:t>
            </a:r>
            <a:r>
              <a:rPr lang="ja-JP" altLang="en-US" sz="1600" dirty="0" smtClean="0">
                <a:solidFill>
                  <a:schemeClr val="tx1"/>
                </a:solidFill>
              </a:rPr>
              <a:t>：</a:t>
            </a:r>
            <a:r>
              <a:rPr lang="en-US" altLang="ja-JP" sz="1600" dirty="0" smtClean="0">
                <a:solidFill>
                  <a:schemeClr val="tx1"/>
                </a:solidFill>
              </a:rPr>
              <a:t>30</a:t>
            </a:r>
            <a:endParaRPr lang="en-US" sz="1600" dirty="0">
              <a:solidFill>
                <a:schemeClr val="tx1"/>
              </a:solidFill>
            </a:endParaRPr>
          </a:p>
        </p:txBody>
      </p:sp>
      <p:sp>
        <p:nvSpPr>
          <p:cNvPr id="39" name="Rectangle 38"/>
          <p:cNvSpPr/>
          <p:nvPr/>
        </p:nvSpPr>
        <p:spPr>
          <a:xfrm>
            <a:off x="271158" y="4366998"/>
            <a:ext cx="1584166" cy="73840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サピ島出発</a:t>
            </a:r>
            <a:endParaRPr lang="en-US" sz="1400" dirty="0">
              <a:solidFill>
                <a:schemeClr val="tx1"/>
              </a:solidFill>
            </a:endParaRPr>
          </a:p>
        </p:txBody>
      </p:sp>
      <p:sp>
        <p:nvSpPr>
          <p:cNvPr id="40" name="Folded Corner 39"/>
          <p:cNvSpPr/>
          <p:nvPr/>
        </p:nvSpPr>
        <p:spPr>
          <a:xfrm>
            <a:off x="382403" y="4050835"/>
            <a:ext cx="1282421"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15</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sp>
        <p:nvSpPr>
          <p:cNvPr id="43" name="Rectangle 42"/>
          <p:cNvSpPr/>
          <p:nvPr/>
        </p:nvSpPr>
        <p:spPr>
          <a:xfrm>
            <a:off x="7239000" y="1250462"/>
            <a:ext cx="1460637" cy="68580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ビーチクリーン</a:t>
            </a:r>
            <a:endParaRPr lang="en-US" altLang="ja-JP" sz="1400" dirty="0" smtClean="0">
              <a:solidFill>
                <a:schemeClr val="tx1"/>
              </a:solidFill>
            </a:endParaRPr>
          </a:p>
          <a:p>
            <a:pPr algn="ctr"/>
            <a:r>
              <a:rPr lang="ja-JP" altLang="en-US" sz="1400" dirty="0" smtClean="0">
                <a:solidFill>
                  <a:schemeClr val="tx1"/>
                </a:solidFill>
              </a:rPr>
              <a:t>作業</a:t>
            </a:r>
            <a:endParaRPr lang="en-US" sz="1400" dirty="0">
              <a:solidFill>
                <a:schemeClr val="tx1"/>
              </a:solidFill>
            </a:endParaRPr>
          </a:p>
        </p:txBody>
      </p:sp>
      <p:sp>
        <p:nvSpPr>
          <p:cNvPr id="44" name="Folded Corner 43"/>
          <p:cNvSpPr/>
          <p:nvPr/>
        </p:nvSpPr>
        <p:spPr>
          <a:xfrm>
            <a:off x="7395519" y="994021"/>
            <a:ext cx="1182421" cy="494297"/>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10</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sp>
        <p:nvSpPr>
          <p:cNvPr id="55" name="Rectangle 54"/>
          <p:cNvSpPr/>
          <p:nvPr/>
        </p:nvSpPr>
        <p:spPr>
          <a:xfrm>
            <a:off x="266700" y="2657857"/>
            <a:ext cx="1600200" cy="61874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ホテル到着</a:t>
            </a:r>
            <a:endParaRPr lang="en-US" sz="1400" dirty="0">
              <a:solidFill>
                <a:schemeClr val="tx1"/>
              </a:solidFill>
            </a:endParaRPr>
          </a:p>
        </p:txBody>
      </p:sp>
      <p:sp>
        <p:nvSpPr>
          <p:cNvPr id="56" name="Folded Corner 55"/>
          <p:cNvSpPr/>
          <p:nvPr/>
        </p:nvSpPr>
        <p:spPr>
          <a:xfrm>
            <a:off x="423219" y="2397995"/>
            <a:ext cx="1295401"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15</a:t>
            </a:r>
            <a:r>
              <a:rPr lang="ja-JP" altLang="en-US" sz="1600" dirty="0" smtClean="0">
                <a:solidFill>
                  <a:schemeClr val="tx1"/>
                </a:solidFill>
              </a:rPr>
              <a:t>：</a:t>
            </a:r>
            <a:r>
              <a:rPr lang="en-US" altLang="ja-JP" sz="1600" dirty="0" smtClean="0">
                <a:solidFill>
                  <a:schemeClr val="tx1"/>
                </a:solidFill>
              </a:rPr>
              <a:t>45</a:t>
            </a:r>
            <a:endParaRPr lang="en-US" sz="1600" dirty="0">
              <a:solidFill>
                <a:schemeClr val="tx1"/>
              </a:solidFill>
            </a:endParaRPr>
          </a:p>
        </p:txBody>
      </p:sp>
      <p:cxnSp>
        <p:nvCxnSpPr>
          <p:cNvPr id="2064" name="Straight Arrow Connector 2063"/>
          <p:cNvCxnSpPr/>
          <p:nvPr/>
        </p:nvCxnSpPr>
        <p:spPr>
          <a:xfrm flipV="1">
            <a:off x="1066800" y="3352800"/>
            <a:ext cx="0" cy="5333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7239714" y="4354331"/>
            <a:ext cx="1463536" cy="75107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作業終了後、</a:t>
            </a:r>
            <a:endParaRPr lang="en-US" altLang="ja-JP" sz="1400" dirty="0" smtClean="0">
              <a:solidFill>
                <a:schemeClr val="tx1"/>
              </a:solidFill>
            </a:endParaRPr>
          </a:p>
          <a:p>
            <a:pPr algn="ctr"/>
            <a:r>
              <a:rPr lang="ja-JP" altLang="en-US" sz="1400" dirty="0" smtClean="0">
                <a:solidFill>
                  <a:schemeClr val="tx1"/>
                </a:solidFill>
              </a:rPr>
              <a:t>昼食</a:t>
            </a:r>
            <a:endParaRPr lang="en-US" sz="1400" dirty="0">
              <a:solidFill>
                <a:schemeClr val="tx1"/>
              </a:solidFill>
            </a:endParaRPr>
          </a:p>
        </p:txBody>
      </p:sp>
      <p:sp>
        <p:nvSpPr>
          <p:cNvPr id="42" name="Folded Corner 41"/>
          <p:cNvSpPr/>
          <p:nvPr/>
        </p:nvSpPr>
        <p:spPr>
          <a:xfrm>
            <a:off x="7396233" y="4113123"/>
            <a:ext cx="1184768" cy="393607"/>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12</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cxnSp>
        <p:nvCxnSpPr>
          <p:cNvPr id="5" name="Straight Arrow Connector 4"/>
          <p:cNvCxnSpPr/>
          <p:nvPr/>
        </p:nvCxnSpPr>
        <p:spPr>
          <a:xfrm>
            <a:off x="8991600" y="2990292"/>
            <a:ext cx="0" cy="725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6553200" y="4842360"/>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5" name="Rectangle 44"/>
          <p:cNvSpPr/>
          <p:nvPr/>
        </p:nvSpPr>
        <p:spPr>
          <a:xfrm>
            <a:off x="4977549" y="4354331"/>
            <a:ext cx="1463536" cy="75107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証明書発行後、サピ島へ移動</a:t>
            </a:r>
            <a:endParaRPr lang="en-US" sz="1400" dirty="0">
              <a:solidFill>
                <a:schemeClr val="tx1"/>
              </a:solidFill>
            </a:endParaRPr>
          </a:p>
        </p:txBody>
      </p:sp>
      <p:sp>
        <p:nvSpPr>
          <p:cNvPr id="46" name="Folded Corner 45"/>
          <p:cNvSpPr/>
          <p:nvPr/>
        </p:nvSpPr>
        <p:spPr>
          <a:xfrm>
            <a:off x="5134068" y="4113123"/>
            <a:ext cx="1184768" cy="393607"/>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13</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cxnSp>
        <p:nvCxnSpPr>
          <p:cNvPr id="47" name="Straight Arrow Connector 46"/>
          <p:cNvCxnSpPr/>
          <p:nvPr/>
        </p:nvCxnSpPr>
        <p:spPr>
          <a:xfrm flipH="1">
            <a:off x="4315282" y="4844990"/>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flipH="1">
            <a:off x="1981200" y="4842360"/>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975" y="2075153"/>
            <a:ext cx="2214225" cy="1811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0876" y="2075153"/>
            <a:ext cx="2231010" cy="1811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0993" y="5163300"/>
            <a:ext cx="2161007" cy="1501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 name="Cloud 37"/>
          <p:cNvSpPr/>
          <p:nvPr/>
        </p:nvSpPr>
        <p:spPr>
          <a:xfrm>
            <a:off x="4720128" y="5557928"/>
            <a:ext cx="3623513" cy="93623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00" dirty="0">
                <a:latin typeface="07ロゴたいぷゴシック7" panose="02000600000000000000" pitchFamily="50" charset="-128"/>
                <a:ea typeface="07ロゴたいぷゴシック7" panose="02000600000000000000" pitchFamily="50" charset="-128"/>
              </a:rPr>
              <a:t>シュノーケリン</a:t>
            </a:r>
            <a:r>
              <a:rPr lang="ja-JP" altLang="en-US" sz="1300" dirty="0" smtClean="0">
                <a:latin typeface="07ロゴたいぷゴシック7" panose="02000600000000000000" pitchFamily="50" charset="-128"/>
                <a:ea typeface="07ロゴたいぷゴシック7" panose="02000600000000000000" pitchFamily="50" charset="-128"/>
              </a:rPr>
              <a:t>グとは別にビーチクリーンの場所からトレッキングもお手配可能です。</a:t>
            </a:r>
            <a:endParaRPr lang="en-MY" sz="1300" dirty="0">
              <a:latin typeface="07ロゴたいぷゴシック7" panose="02000600000000000000" pitchFamily="50" charset="-128"/>
              <a:ea typeface="07ロゴたいぷゴシック7" panose="02000600000000000000" pitchFamily="50" charset="-128"/>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1200" y="2061704"/>
            <a:ext cx="2209800" cy="18110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9" name="TextBox 48"/>
          <p:cNvSpPr txBox="1"/>
          <p:nvPr/>
        </p:nvSpPr>
        <p:spPr>
          <a:xfrm>
            <a:off x="112905" y="5627958"/>
            <a:ext cx="2221492" cy="954107"/>
          </a:xfrm>
          <a:prstGeom prst="rect">
            <a:avLst/>
          </a:prstGeom>
          <a:noFill/>
        </p:spPr>
        <p:txBody>
          <a:bodyPr wrap="square" rtlCol="0">
            <a:spAutoFit/>
          </a:bodyPr>
          <a:lstStyle/>
          <a:p>
            <a:r>
              <a:rPr lang="ja-JP" altLang="en-US" sz="1400" dirty="0" smtClean="0">
                <a:latin typeface="07ロゴたいぷゴシック7" panose="02000600000000000000" pitchFamily="50" charset="-128"/>
                <a:ea typeface="07ロゴたいぷゴシック7" panose="02000600000000000000" pitchFamily="50" charset="-128"/>
              </a:rPr>
              <a:t>■ビーチクリーンの最大人数は１回</a:t>
            </a:r>
            <a:r>
              <a:rPr lang="en-US" altLang="ja-JP" sz="1400" dirty="0" smtClean="0">
                <a:latin typeface="07ロゴたいぷゴシック7" panose="02000600000000000000" pitchFamily="50" charset="-128"/>
                <a:ea typeface="07ロゴたいぷゴシック7" panose="02000600000000000000" pitchFamily="50" charset="-128"/>
              </a:rPr>
              <a:t>100</a:t>
            </a:r>
            <a:r>
              <a:rPr lang="ja-JP" altLang="en-US" sz="1400" dirty="0" smtClean="0">
                <a:latin typeface="07ロゴたいぷゴシック7" panose="02000600000000000000" pitchFamily="50" charset="-128"/>
                <a:ea typeface="07ロゴたいぷゴシック7" panose="02000600000000000000" pitchFamily="50" charset="-128"/>
              </a:rPr>
              <a:t>名様可能。</a:t>
            </a:r>
            <a:endParaRPr lang="en-US" altLang="ja-JP" sz="1400" dirty="0" smtClean="0">
              <a:latin typeface="07ロゴたいぷゴシック7" panose="02000600000000000000" pitchFamily="50" charset="-128"/>
              <a:ea typeface="07ロゴたいぷゴシック7" panose="02000600000000000000" pitchFamily="50" charset="-128"/>
            </a:endParaRPr>
          </a:p>
          <a:p>
            <a:r>
              <a:rPr lang="ja-JP" altLang="en-US" sz="1400" dirty="0" smtClean="0">
                <a:latin typeface="07ロゴたいぷゴシック7" panose="02000600000000000000" pitchFamily="50" charset="-128"/>
                <a:ea typeface="07ロゴたいぷゴシック7" panose="02000600000000000000" pitchFamily="50" charset="-128"/>
              </a:rPr>
              <a:t>島までのボートは１艘最大</a:t>
            </a:r>
            <a:r>
              <a:rPr lang="en-US" altLang="ja-JP" sz="1400" dirty="0" smtClean="0">
                <a:latin typeface="07ロゴたいぷゴシック7" panose="02000600000000000000" pitchFamily="50" charset="-128"/>
                <a:ea typeface="07ロゴたいぷゴシック7" panose="02000600000000000000" pitchFamily="50" charset="-128"/>
              </a:rPr>
              <a:t>16</a:t>
            </a:r>
            <a:r>
              <a:rPr lang="ja-JP" altLang="en-US" sz="1400" dirty="0" smtClean="0">
                <a:latin typeface="07ロゴたいぷゴシック7" panose="02000600000000000000" pitchFamily="50" charset="-128"/>
                <a:ea typeface="07ロゴたいぷゴシック7" panose="02000600000000000000" pitchFamily="50" charset="-128"/>
              </a:rPr>
              <a:t>名様</a:t>
            </a:r>
            <a:endParaRPr lang="en-MY" sz="1400" dirty="0">
              <a:latin typeface="07ロゴたいぷゴシック7" panose="02000600000000000000" pitchFamily="50" charset="-128"/>
              <a:ea typeface="07ロゴたいぷゴシック7" panose="02000600000000000000" pitchFamily="50" charset="-128"/>
            </a:endParaRPr>
          </a:p>
        </p:txBody>
      </p:sp>
    </p:spTree>
    <p:extLst>
      <p:ext uri="{BB962C8B-B14F-4D97-AF65-F5344CB8AC3E}">
        <p14:creationId xmlns:p14="http://schemas.microsoft.com/office/powerpoint/2010/main" val="865300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92D050"/>
          </a:solidFill>
        </p:spPr>
        <p:txBody>
          <a:bodyPr>
            <a:normAutofit fontScale="90000"/>
          </a:bodyPr>
          <a:lstStyle/>
          <a:p>
            <a:pPr algn="l"/>
            <a:r>
              <a:rPr lang="ja-JP" altLang="en-US" dirty="0" smtClean="0">
                <a:solidFill>
                  <a:schemeClr val="bg1"/>
                </a:solidFill>
              </a:rPr>
              <a:t>　</a:t>
            </a:r>
            <a:r>
              <a:rPr lang="en-US" altLang="ja-JP" sz="2000" b="1" dirty="0">
                <a:latin typeface="07ロゴたいぷゴシック7" panose="02000600000000000000" pitchFamily="50" charset="-128"/>
                <a:ea typeface="07ロゴたいぷゴシック7" panose="02000600000000000000" pitchFamily="50" charset="-128"/>
              </a:rPr>
              <a:t> </a:t>
            </a:r>
            <a:r>
              <a:rPr lang="en-US" altLang="ja-JP" sz="2400" b="1" dirty="0">
                <a:latin typeface="07ロゴたいぷゴシック7" panose="02000600000000000000" pitchFamily="50" charset="-128"/>
                <a:ea typeface="07ロゴたいぷゴシック7" panose="02000600000000000000" pitchFamily="50" charset="-128"/>
              </a:rPr>
              <a:t>4.</a:t>
            </a:r>
            <a:r>
              <a:rPr lang="ja-JP" altLang="en-US" sz="2400" b="1" dirty="0">
                <a:latin typeface="07ロゴたいぷゴシック7" panose="02000600000000000000" pitchFamily="50" charset="-128"/>
                <a:ea typeface="07ロゴたいぷゴシック7" panose="02000600000000000000" pitchFamily="50" charset="-128"/>
              </a:rPr>
              <a:t>　キナバル公園でトレッキング（ショートコース）</a:t>
            </a:r>
            <a:endParaRPr lang="en-US" sz="2400" b="1" dirty="0">
              <a:latin typeface="07ロゴたいぷゴシック7" panose="02000600000000000000" pitchFamily="50" charset="-128"/>
              <a:ea typeface="07ロゴたいぷゴシック7" panose="02000600000000000000" pitchFamily="50" charset="-128"/>
            </a:endParaRPr>
          </a:p>
        </p:txBody>
      </p:sp>
      <p:cxnSp>
        <p:nvCxnSpPr>
          <p:cNvPr id="26" name="Straight Arrow Connector 25"/>
          <p:cNvCxnSpPr/>
          <p:nvPr/>
        </p:nvCxnSpPr>
        <p:spPr>
          <a:xfrm>
            <a:off x="1981200" y="1617952"/>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Rectangle 26"/>
          <p:cNvSpPr/>
          <p:nvPr/>
        </p:nvSpPr>
        <p:spPr>
          <a:xfrm>
            <a:off x="266700" y="1257300"/>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t>ホテル出発</a:t>
            </a:r>
            <a:endParaRPr lang="en-US" sz="1400" dirty="0"/>
          </a:p>
        </p:txBody>
      </p:sp>
      <p:sp>
        <p:nvSpPr>
          <p:cNvPr id="28" name="Folded Corner 27"/>
          <p:cNvSpPr/>
          <p:nvPr/>
        </p:nvSpPr>
        <p:spPr>
          <a:xfrm>
            <a:off x="423219" y="9906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07</a:t>
            </a:r>
            <a:r>
              <a:rPr lang="ja-JP" altLang="en-US" sz="1600" dirty="0" smtClean="0">
                <a:solidFill>
                  <a:schemeClr val="tx1"/>
                </a:solidFill>
              </a:rPr>
              <a:t>：</a:t>
            </a:r>
            <a:r>
              <a:rPr lang="en-US" altLang="ja-JP" sz="1600" dirty="0" smtClean="0">
                <a:solidFill>
                  <a:schemeClr val="tx1"/>
                </a:solidFill>
              </a:rPr>
              <a:t>30</a:t>
            </a:r>
            <a:endParaRPr lang="en-US" sz="1600" dirty="0">
              <a:solidFill>
                <a:schemeClr val="tx1"/>
              </a:solidFill>
            </a:endParaRPr>
          </a:p>
        </p:txBody>
      </p:sp>
      <p:sp>
        <p:nvSpPr>
          <p:cNvPr id="30" name="Rectangle 29"/>
          <p:cNvSpPr/>
          <p:nvPr/>
        </p:nvSpPr>
        <p:spPr>
          <a:xfrm>
            <a:off x="2588781" y="1250463"/>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t>ナバル村にて</a:t>
            </a:r>
            <a:endParaRPr lang="en-US" altLang="ja-JP" sz="1400" dirty="0" smtClean="0"/>
          </a:p>
          <a:p>
            <a:pPr algn="ctr"/>
            <a:r>
              <a:rPr lang="ja-JP" altLang="en-US" sz="1400" dirty="0" smtClean="0"/>
              <a:t>写真撮影</a:t>
            </a:r>
            <a:endParaRPr lang="en-US" sz="1400" dirty="0"/>
          </a:p>
        </p:txBody>
      </p:sp>
      <p:sp>
        <p:nvSpPr>
          <p:cNvPr id="31" name="Folded Corner 30"/>
          <p:cNvSpPr/>
          <p:nvPr/>
        </p:nvSpPr>
        <p:spPr>
          <a:xfrm>
            <a:off x="2745300" y="9906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cxnSp>
        <p:nvCxnSpPr>
          <p:cNvPr id="32" name="Straight Arrow Connector 31"/>
          <p:cNvCxnSpPr/>
          <p:nvPr/>
        </p:nvCxnSpPr>
        <p:spPr>
          <a:xfrm>
            <a:off x="4239082" y="1617952"/>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Rectangle 32"/>
          <p:cNvSpPr/>
          <p:nvPr/>
        </p:nvSpPr>
        <p:spPr>
          <a:xfrm>
            <a:off x="4910862" y="1250463"/>
            <a:ext cx="1497901" cy="69263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キナバル公園</a:t>
            </a:r>
            <a:endParaRPr lang="en-US" altLang="ja-JP" sz="1400" dirty="0" smtClean="0">
              <a:solidFill>
                <a:schemeClr val="tx1"/>
              </a:solidFill>
            </a:endParaRPr>
          </a:p>
          <a:p>
            <a:pPr algn="ctr"/>
            <a:r>
              <a:rPr lang="ja-JP" altLang="en-US" sz="1400" dirty="0" smtClean="0">
                <a:solidFill>
                  <a:schemeClr val="tx1"/>
                </a:solidFill>
              </a:rPr>
              <a:t>到着</a:t>
            </a:r>
            <a:endParaRPr lang="en-US" sz="1400" dirty="0">
              <a:solidFill>
                <a:schemeClr val="tx1"/>
              </a:solidFill>
            </a:endParaRPr>
          </a:p>
        </p:txBody>
      </p:sp>
      <p:sp>
        <p:nvSpPr>
          <p:cNvPr id="34" name="Folded Corner 33"/>
          <p:cNvSpPr/>
          <p:nvPr/>
        </p:nvSpPr>
        <p:spPr>
          <a:xfrm>
            <a:off x="5067381" y="990600"/>
            <a:ext cx="1212587"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10</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cxnSp>
        <p:nvCxnSpPr>
          <p:cNvPr id="35" name="Straight Arrow Connector 34"/>
          <p:cNvCxnSpPr/>
          <p:nvPr/>
        </p:nvCxnSpPr>
        <p:spPr>
          <a:xfrm>
            <a:off x="6553200" y="1617952"/>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Rectangle 35"/>
          <p:cNvSpPr/>
          <p:nvPr/>
        </p:nvSpPr>
        <p:spPr>
          <a:xfrm>
            <a:off x="2693099" y="4129126"/>
            <a:ext cx="1497901" cy="94479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ポーリン温泉到着後、キャノピーウォークと足湯</a:t>
            </a:r>
            <a:endParaRPr lang="en-US" sz="1400" dirty="0">
              <a:solidFill>
                <a:schemeClr val="tx1"/>
              </a:solidFill>
            </a:endParaRPr>
          </a:p>
        </p:txBody>
      </p:sp>
      <p:sp>
        <p:nvSpPr>
          <p:cNvPr id="37" name="Folded Corner 36"/>
          <p:cNvSpPr/>
          <p:nvPr/>
        </p:nvSpPr>
        <p:spPr>
          <a:xfrm>
            <a:off x="2849618" y="3869264"/>
            <a:ext cx="1212587"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13</a:t>
            </a:r>
            <a:r>
              <a:rPr lang="ja-JP" altLang="en-US" sz="1600" dirty="0" smtClean="0">
                <a:solidFill>
                  <a:schemeClr val="tx1"/>
                </a:solidFill>
              </a:rPr>
              <a:t>：</a:t>
            </a:r>
            <a:r>
              <a:rPr lang="en-US" altLang="ja-JP" sz="1600" dirty="0" smtClean="0">
                <a:solidFill>
                  <a:schemeClr val="tx1"/>
                </a:solidFill>
              </a:rPr>
              <a:t>45</a:t>
            </a:r>
            <a:endParaRPr lang="en-US" sz="1600" dirty="0">
              <a:solidFill>
                <a:schemeClr val="tx1"/>
              </a:solidFill>
            </a:endParaRPr>
          </a:p>
        </p:txBody>
      </p:sp>
      <p:sp>
        <p:nvSpPr>
          <p:cNvPr id="39" name="Rectangle 38"/>
          <p:cNvSpPr/>
          <p:nvPr/>
        </p:nvSpPr>
        <p:spPr>
          <a:xfrm>
            <a:off x="271158" y="4126163"/>
            <a:ext cx="1584166" cy="94479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ポーリン温泉出発</a:t>
            </a:r>
            <a:endParaRPr lang="en-US" sz="1400" dirty="0">
              <a:solidFill>
                <a:schemeClr val="tx1"/>
              </a:solidFill>
            </a:endParaRPr>
          </a:p>
        </p:txBody>
      </p:sp>
      <p:sp>
        <p:nvSpPr>
          <p:cNvPr id="40" name="Folded Corner 39"/>
          <p:cNvSpPr/>
          <p:nvPr/>
        </p:nvSpPr>
        <p:spPr>
          <a:xfrm>
            <a:off x="382403" y="3810000"/>
            <a:ext cx="1282421"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15</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sp>
        <p:nvSpPr>
          <p:cNvPr id="43" name="Rectangle 42"/>
          <p:cNvSpPr/>
          <p:nvPr/>
        </p:nvSpPr>
        <p:spPr>
          <a:xfrm>
            <a:off x="7239000" y="1250462"/>
            <a:ext cx="1460637" cy="70598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植物園見学</a:t>
            </a:r>
            <a:endParaRPr lang="en-US" sz="1400" dirty="0">
              <a:solidFill>
                <a:schemeClr val="tx1"/>
              </a:solidFill>
            </a:endParaRPr>
          </a:p>
        </p:txBody>
      </p:sp>
      <p:sp>
        <p:nvSpPr>
          <p:cNvPr id="44" name="Folded Corner 43"/>
          <p:cNvSpPr/>
          <p:nvPr/>
        </p:nvSpPr>
        <p:spPr>
          <a:xfrm>
            <a:off x="7395519" y="994021"/>
            <a:ext cx="1182421" cy="371323"/>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10</a:t>
            </a:r>
            <a:r>
              <a:rPr lang="ja-JP" altLang="en-US" sz="1600" dirty="0" smtClean="0">
                <a:solidFill>
                  <a:schemeClr val="tx1"/>
                </a:solidFill>
              </a:rPr>
              <a:t>：</a:t>
            </a:r>
            <a:r>
              <a:rPr lang="en-US" altLang="ja-JP" sz="1600" dirty="0" smtClean="0">
                <a:solidFill>
                  <a:schemeClr val="tx1"/>
                </a:solidFill>
              </a:rPr>
              <a:t>10</a:t>
            </a:r>
            <a:endParaRPr lang="en-US" sz="1600" dirty="0">
              <a:solidFill>
                <a:schemeClr val="tx1"/>
              </a:solidFill>
            </a:endParaRPr>
          </a:p>
        </p:txBody>
      </p:sp>
      <p:sp>
        <p:nvSpPr>
          <p:cNvPr id="55" name="Rectangle 54"/>
          <p:cNvSpPr/>
          <p:nvPr/>
        </p:nvSpPr>
        <p:spPr>
          <a:xfrm>
            <a:off x="266700" y="2657857"/>
            <a:ext cx="1600200" cy="61874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ホテル到着</a:t>
            </a:r>
            <a:endParaRPr lang="en-US" sz="1400" dirty="0">
              <a:solidFill>
                <a:schemeClr val="tx1"/>
              </a:solidFill>
            </a:endParaRPr>
          </a:p>
        </p:txBody>
      </p:sp>
      <p:sp>
        <p:nvSpPr>
          <p:cNvPr id="56" name="Folded Corner 55"/>
          <p:cNvSpPr/>
          <p:nvPr/>
        </p:nvSpPr>
        <p:spPr>
          <a:xfrm>
            <a:off x="423219" y="2397995"/>
            <a:ext cx="1295401"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18</a:t>
            </a:r>
            <a:r>
              <a:rPr lang="ja-JP" altLang="en-US" sz="1600" dirty="0" smtClean="0">
                <a:solidFill>
                  <a:schemeClr val="tx1"/>
                </a:solidFill>
              </a:rPr>
              <a:t>：</a:t>
            </a:r>
            <a:r>
              <a:rPr lang="en-US" altLang="ja-JP" sz="1600" dirty="0" smtClean="0">
                <a:solidFill>
                  <a:schemeClr val="tx1"/>
                </a:solidFill>
              </a:rPr>
              <a:t>0</a:t>
            </a:r>
            <a:r>
              <a:rPr lang="en-US" altLang="ja-JP" sz="1600" dirty="0">
                <a:solidFill>
                  <a:schemeClr val="tx1"/>
                </a:solidFill>
              </a:rPr>
              <a:t>0</a:t>
            </a:r>
            <a:endParaRPr lang="en-US" sz="1600" dirty="0">
              <a:solidFill>
                <a:schemeClr val="tx1"/>
              </a:solidFill>
            </a:endParaRPr>
          </a:p>
        </p:txBody>
      </p:sp>
      <p:cxnSp>
        <p:nvCxnSpPr>
          <p:cNvPr id="2064" name="Straight Arrow Connector 2063"/>
          <p:cNvCxnSpPr/>
          <p:nvPr/>
        </p:nvCxnSpPr>
        <p:spPr>
          <a:xfrm flipV="1">
            <a:off x="1066800" y="3352802"/>
            <a:ext cx="0" cy="3625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7239714" y="4113495"/>
            <a:ext cx="1463536" cy="97605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a:solidFill>
                  <a:schemeClr val="tx1"/>
                </a:solidFill>
              </a:rPr>
              <a:t>ショー</a:t>
            </a:r>
            <a:r>
              <a:rPr lang="ja-JP" altLang="en-US" sz="1400" dirty="0" smtClean="0">
                <a:solidFill>
                  <a:schemeClr val="tx1"/>
                </a:solidFill>
              </a:rPr>
              <a:t>ト</a:t>
            </a:r>
            <a:r>
              <a:rPr lang="ja-JP" altLang="en-US" sz="1400" dirty="0">
                <a:solidFill>
                  <a:schemeClr val="tx1"/>
                </a:solidFill>
              </a:rPr>
              <a:t>コー</a:t>
            </a:r>
            <a:r>
              <a:rPr lang="ja-JP" altLang="en-US" sz="1400" dirty="0" smtClean="0">
                <a:solidFill>
                  <a:schemeClr val="tx1"/>
                </a:solidFill>
              </a:rPr>
              <a:t>ス</a:t>
            </a:r>
            <a:endParaRPr lang="en-US" altLang="ja-JP" sz="1400" dirty="0" smtClean="0">
              <a:solidFill>
                <a:schemeClr val="tx1"/>
              </a:solidFill>
            </a:endParaRPr>
          </a:p>
          <a:p>
            <a:pPr algn="ctr"/>
            <a:r>
              <a:rPr lang="ja-JP" altLang="en-US" sz="1400" dirty="0" smtClean="0">
                <a:solidFill>
                  <a:schemeClr val="tx1"/>
                </a:solidFill>
              </a:rPr>
              <a:t>ト</a:t>
            </a:r>
            <a:r>
              <a:rPr lang="ja-JP" altLang="en-US" sz="1400" dirty="0">
                <a:solidFill>
                  <a:schemeClr val="tx1"/>
                </a:solidFill>
              </a:rPr>
              <a:t>レッキ</a:t>
            </a:r>
            <a:r>
              <a:rPr lang="ja-JP" altLang="en-US" sz="1400" dirty="0" smtClean="0">
                <a:solidFill>
                  <a:schemeClr val="tx1"/>
                </a:solidFill>
              </a:rPr>
              <a:t>ング</a:t>
            </a:r>
            <a:endParaRPr lang="en-US" sz="1400" dirty="0">
              <a:solidFill>
                <a:schemeClr val="tx1"/>
              </a:solidFill>
            </a:endParaRPr>
          </a:p>
        </p:txBody>
      </p:sp>
      <p:sp>
        <p:nvSpPr>
          <p:cNvPr id="42" name="Folded Corner 41"/>
          <p:cNvSpPr/>
          <p:nvPr/>
        </p:nvSpPr>
        <p:spPr>
          <a:xfrm>
            <a:off x="7396233" y="3872288"/>
            <a:ext cx="1184768" cy="393607"/>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10</a:t>
            </a:r>
            <a:r>
              <a:rPr lang="ja-JP" altLang="en-US" sz="1600" dirty="0" smtClean="0">
                <a:solidFill>
                  <a:schemeClr val="tx1"/>
                </a:solidFill>
              </a:rPr>
              <a:t>：</a:t>
            </a:r>
            <a:r>
              <a:rPr lang="en-US" altLang="ja-JP" sz="1600" dirty="0" smtClean="0">
                <a:solidFill>
                  <a:schemeClr val="tx1"/>
                </a:solidFill>
              </a:rPr>
              <a:t>50</a:t>
            </a:r>
            <a:endParaRPr lang="en-US" sz="1600" dirty="0">
              <a:solidFill>
                <a:schemeClr val="tx1"/>
              </a:solidFill>
            </a:endParaRPr>
          </a:p>
        </p:txBody>
      </p:sp>
      <p:cxnSp>
        <p:nvCxnSpPr>
          <p:cNvPr id="5" name="Straight Arrow Connector 4"/>
          <p:cNvCxnSpPr/>
          <p:nvPr/>
        </p:nvCxnSpPr>
        <p:spPr>
          <a:xfrm>
            <a:off x="8915400" y="3770785"/>
            <a:ext cx="0" cy="725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6553200" y="4601525"/>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5" name="Rectangle 44"/>
          <p:cNvSpPr/>
          <p:nvPr/>
        </p:nvSpPr>
        <p:spPr>
          <a:xfrm>
            <a:off x="4977549" y="4113495"/>
            <a:ext cx="1463536" cy="97605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dirty="0" smtClean="0">
                <a:solidFill>
                  <a:schemeClr val="tx1"/>
                </a:solidFill>
              </a:rPr>
              <a:t>キナバル公園出発、レストランにて昼食</a:t>
            </a:r>
            <a:endParaRPr lang="en-US" sz="1400" dirty="0">
              <a:solidFill>
                <a:schemeClr val="tx1"/>
              </a:solidFill>
            </a:endParaRPr>
          </a:p>
        </p:txBody>
      </p:sp>
      <p:sp>
        <p:nvSpPr>
          <p:cNvPr id="46" name="Folded Corner 45"/>
          <p:cNvSpPr/>
          <p:nvPr/>
        </p:nvSpPr>
        <p:spPr>
          <a:xfrm>
            <a:off x="5134068" y="3872288"/>
            <a:ext cx="1184768" cy="393607"/>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12</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cxnSp>
        <p:nvCxnSpPr>
          <p:cNvPr id="47" name="Straight Arrow Connector 46"/>
          <p:cNvCxnSpPr/>
          <p:nvPr/>
        </p:nvCxnSpPr>
        <p:spPr>
          <a:xfrm flipH="1">
            <a:off x="4315282" y="4604155"/>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flipH="1">
            <a:off x="2057400" y="4601525"/>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649" y="2057400"/>
            <a:ext cx="2001951" cy="1713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5181585"/>
            <a:ext cx="2277551" cy="1662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2059065"/>
            <a:ext cx="2109315" cy="1711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 name="TextBox 37"/>
          <p:cNvSpPr txBox="1"/>
          <p:nvPr/>
        </p:nvSpPr>
        <p:spPr>
          <a:xfrm>
            <a:off x="0" y="5627958"/>
            <a:ext cx="1334895" cy="738664"/>
          </a:xfrm>
          <a:prstGeom prst="rect">
            <a:avLst/>
          </a:prstGeom>
          <a:noFill/>
        </p:spPr>
        <p:txBody>
          <a:bodyPr wrap="square" rtlCol="0">
            <a:spAutoFit/>
          </a:bodyPr>
          <a:lstStyle/>
          <a:p>
            <a:r>
              <a:rPr lang="ja-JP" altLang="en-US" sz="1400" dirty="0" smtClean="0">
                <a:latin typeface="07ロゴたいぷゴシック7" panose="02000600000000000000" pitchFamily="50" charset="-128"/>
                <a:ea typeface="07ロゴたいぷゴシック7" panose="02000600000000000000" pitchFamily="50" charset="-128"/>
              </a:rPr>
              <a:t>■人数が多い場合は時間差で訪問可能。</a:t>
            </a:r>
            <a:endParaRPr lang="en-MY" sz="1400" dirty="0">
              <a:latin typeface="07ロゴたいぷゴシック7" panose="02000600000000000000" pitchFamily="50" charset="-128"/>
              <a:ea typeface="07ロゴたいぷゴシック7" panose="02000600000000000000" pitchFamily="50" charset="-128"/>
            </a:endParaRPr>
          </a:p>
        </p:txBody>
      </p:sp>
      <p:sp>
        <p:nvSpPr>
          <p:cNvPr id="49" name="Cloud 48"/>
          <p:cNvSpPr/>
          <p:nvPr/>
        </p:nvSpPr>
        <p:spPr>
          <a:xfrm>
            <a:off x="7239000" y="5311958"/>
            <a:ext cx="1828800" cy="1469842"/>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00" dirty="0" smtClean="0">
                <a:latin typeface="07ロゴたいぷゴシック7" panose="02000600000000000000" pitchFamily="50" charset="-128"/>
                <a:ea typeface="07ロゴたいぷゴシック7" panose="02000600000000000000" pitchFamily="50" charset="-128"/>
              </a:rPr>
              <a:t>ポーリン温泉近くでラフレシアが開花していれば、現地払いにて見学可能。</a:t>
            </a:r>
            <a:endParaRPr lang="en-MY" sz="1300" dirty="0">
              <a:latin typeface="07ロゴたいぷゴシック7" panose="02000600000000000000" pitchFamily="50" charset="-128"/>
              <a:ea typeface="07ロゴたいぷゴシック7" panose="02000600000000000000" pitchFamily="50" charset="-128"/>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0869" y="5181584"/>
            <a:ext cx="2025731" cy="1631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0" y="2059066"/>
            <a:ext cx="2307389" cy="17292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64200" y="5348324"/>
            <a:ext cx="1574800" cy="14235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24473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639762"/>
          </a:xfrm>
          <a:solidFill>
            <a:srgbClr val="92D050"/>
          </a:solidFill>
        </p:spPr>
        <p:txBody>
          <a:bodyPr>
            <a:normAutofit fontScale="90000"/>
          </a:bodyPr>
          <a:lstStyle/>
          <a:p>
            <a:pPr algn="l"/>
            <a:r>
              <a:rPr lang="ja-JP" altLang="en-US" dirty="0" smtClean="0">
                <a:solidFill>
                  <a:schemeClr val="bg1"/>
                </a:solidFill>
              </a:rPr>
              <a:t>　</a:t>
            </a:r>
            <a:r>
              <a:rPr lang="en-US" altLang="ja-JP" sz="2000" b="1" dirty="0">
                <a:latin typeface="07ロゴたいぷゴシック7" panose="02000600000000000000" pitchFamily="50" charset="-128"/>
                <a:ea typeface="07ロゴたいぷゴシック7" panose="02000600000000000000" pitchFamily="50" charset="-128"/>
              </a:rPr>
              <a:t> </a:t>
            </a:r>
            <a:r>
              <a:rPr lang="ja-JP" altLang="en-US" sz="2000" b="1" dirty="0" smtClean="0">
                <a:latin typeface="07ロゴたいぷゴシック7" panose="02000600000000000000" pitchFamily="50" charset="-128"/>
                <a:ea typeface="07ロゴたいぷゴシック7" panose="02000600000000000000" pitchFamily="50" charset="-128"/>
              </a:rPr>
              <a:t>５</a:t>
            </a:r>
            <a:r>
              <a:rPr lang="en-US" altLang="ja-JP" sz="2400" b="1" dirty="0" smtClean="0">
                <a:latin typeface="07ロゴたいぷゴシック7" panose="02000600000000000000" pitchFamily="50" charset="-128"/>
                <a:ea typeface="07ロゴたいぷゴシック7" panose="02000600000000000000" pitchFamily="50" charset="-128"/>
              </a:rPr>
              <a:t>.</a:t>
            </a:r>
            <a:r>
              <a:rPr lang="ja-JP" altLang="en-US" sz="2400" b="1" dirty="0" smtClean="0">
                <a:latin typeface="07ロゴたいぷゴシック7" panose="02000600000000000000" pitchFamily="50" charset="-128"/>
                <a:ea typeface="07ロゴたいぷゴシック7" panose="02000600000000000000" pitchFamily="50" charset="-128"/>
              </a:rPr>
              <a:t>　パパガ村ホームビジット</a:t>
            </a:r>
            <a:endParaRPr lang="en-US" sz="2400" b="1" dirty="0">
              <a:latin typeface="07ロゴたいぷゴシック7" panose="02000600000000000000" pitchFamily="50" charset="-128"/>
              <a:ea typeface="07ロゴたいぷゴシック7" panose="02000600000000000000" pitchFamily="50" charset="-128"/>
            </a:endParaRPr>
          </a:p>
        </p:txBody>
      </p:sp>
      <p:cxnSp>
        <p:nvCxnSpPr>
          <p:cNvPr id="26" name="Straight Arrow Connector 25"/>
          <p:cNvCxnSpPr/>
          <p:nvPr/>
        </p:nvCxnSpPr>
        <p:spPr>
          <a:xfrm>
            <a:off x="1981200" y="1617952"/>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Rectangle 26"/>
          <p:cNvSpPr/>
          <p:nvPr/>
        </p:nvSpPr>
        <p:spPr>
          <a:xfrm>
            <a:off x="266700" y="1257300"/>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t>ホテル出発</a:t>
            </a:r>
            <a:endParaRPr lang="en-US" sz="1400" dirty="0"/>
          </a:p>
        </p:txBody>
      </p:sp>
      <p:sp>
        <p:nvSpPr>
          <p:cNvPr id="28" name="Folded Corner 27"/>
          <p:cNvSpPr/>
          <p:nvPr/>
        </p:nvSpPr>
        <p:spPr>
          <a:xfrm>
            <a:off x="423219" y="9906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08</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sp>
        <p:nvSpPr>
          <p:cNvPr id="30" name="Rectangle 29"/>
          <p:cNvSpPr/>
          <p:nvPr/>
        </p:nvSpPr>
        <p:spPr>
          <a:xfrm>
            <a:off x="2588781" y="1250463"/>
            <a:ext cx="1600200" cy="6858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t>パパガ村到着後、</a:t>
            </a:r>
            <a:endParaRPr lang="en-US" altLang="ja-JP" sz="1400" dirty="0" smtClean="0"/>
          </a:p>
          <a:p>
            <a:pPr algn="ctr"/>
            <a:r>
              <a:rPr lang="ja-JP" altLang="en-US" sz="1400" dirty="0" smtClean="0"/>
              <a:t>村人からの歓迎</a:t>
            </a:r>
            <a:endParaRPr lang="en-US" sz="1400" dirty="0"/>
          </a:p>
        </p:txBody>
      </p:sp>
      <p:sp>
        <p:nvSpPr>
          <p:cNvPr id="31" name="Folded Corner 30"/>
          <p:cNvSpPr/>
          <p:nvPr/>
        </p:nvSpPr>
        <p:spPr>
          <a:xfrm>
            <a:off x="2745300" y="990600"/>
            <a:ext cx="1295400"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08</a:t>
            </a:r>
            <a:r>
              <a:rPr lang="ja-JP" altLang="en-US" sz="1600" dirty="0" smtClean="0">
                <a:solidFill>
                  <a:schemeClr val="tx1"/>
                </a:solidFill>
              </a:rPr>
              <a:t>：</a:t>
            </a:r>
            <a:r>
              <a:rPr lang="en-US" altLang="ja-JP" sz="1600" dirty="0" smtClean="0">
                <a:solidFill>
                  <a:schemeClr val="tx1"/>
                </a:solidFill>
              </a:rPr>
              <a:t>45</a:t>
            </a:r>
            <a:endParaRPr lang="en-US" sz="1600" dirty="0">
              <a:solidFill>
                <a:schemeClr val="tx1"/>
              </a:solidFill>
            </a:endParaRPr>
          </a:p>
        </p:txBody>
      </p:sp>
      <p:cxnSp>
        <p:nvCxnSpPr>
          <p:cNvPr id="32" name="Straight Arrow Connector 31"/>
          <p:cNvCxnSpPr/>
          <p:nvPr/>
        </p:nvCxnSpPr>
        <p:spPr>
          <a:xfrm>
            <a:off x="4239082" y="1617952"/>
            <a:ext cx="533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Rectangle 32"/>
          <p:cNvSpPr/>
          <p:nvPr/>
        </p:nvSpPr>
        <p:spPr>
          <a:xfrm>
            <a:off x="4910862" y="1250463"/>
            <a:ext cx="1497901" cy="69263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アクティビティ</a:t>
            </a:r>
            <a:endParaRPr lang="en-US" sz="1400" dirty="0">
              <a:solidFill>
                <a:schemeClr val="tx1"/>
              </a:solidFill>
            </a:endParaRPr>
          </a:p>
        </p:txBody>
      </p:sp>
      <p:sp>
        <p:nvSpPr>
          <p:cNvPr id="34" name="Folded Corner 33"/>
          <p:cNvSpPr/>
          <p:nvPr/>
        </p:nvSpPr>
        <p:spPr>
          <a:xfrm>
            <a:off x="5067381" y="990600"/>
            <a:ext cx="1212587"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09</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cxnSp>
        <p:nvCxnSpPr>
          <p:cNvPr id="35" name="Straight Arrow Connector 34"/>
          <p:cNvCxnSpPr/>
          <p:nvPr/>
        </p:nvCxnSpPr>
        <p:spPr>
          <a:xfrm>
            <a:off x="6477000" y="1648404"/>
            <a:ext cx="509231" cy="1803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Rectangle 35"/>
          <p:cNvSpPr/>
          <p:nvPr/>
        </p:nvSpPr>
        <p:spPr>
          <a:xfrm>
            <a:off x="2693099" y="4129126"/>
            <a:ext cx="1497901" cy="94479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昼食後、再度集合し、お別れの挨拶等</a:t>
            </a:r>
            <a:endParaRPr lang="en-US" sz="1400" dirty="0">
              <a:solidFill>
                <a:schemeClr val="tx1"/>
              </a:solidFill>
            </a:endParaRPr>
          </a:p>
        </p:txBody>
      </p:sp>
      <p:sp>
        <p:nvSpPr>
          <p:cNvPr id="37" name="Folded Corner 36"/>
          <p:cNvSpPr/>
          <p:nvPr/>
        </p:nvSpPr>
        <p:spPr>
          <a:xfrm>
            <a:off x="2849618" y="3869264"/>
            <a:ext cx="1212587"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14</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sp>
        <p:nvSpPr>
          <p:cNvPr id="39" name="Rectangle 38"/>
          <p:cNvSpPr/>
          <p:nvPr/>
        </p:nvSpPr>
        <p:spPr>
          <a:xfrm>
            <a:off x="271158" y="4126163"/>
            <a:ext cx="1584166" cy="94479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パパガ村出発</a:t>
            </a:r>
            <a:endParaRPr lang="en-US" sz="1400" dirty="0">
              <a:solidFill>
                <a:schemeClr val="tx1"/>
              </a:solidFill>
            </a:endParaRPr>
          </a:p>
        </p:txBody>
      </p:sp>
      <p:sp>
        <p:nvSpPr>
          <p:cNvPr id="40" name="Folded Corner 39"/>
          <p:cNvSpPr/>
          <p:nvPr/>
        </p:nvSpPr>
        <p:spPr>
          <a:xfrm>
            <a:off x="382403" y="3810000"/>
            <a:ext cx="1282421"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14</a:t>
            </a:r>
            <a:r>
              <a:rPr lang="ja-JP" altLang="en-US" sz="1600" dirty="0" smtClean="0">
                <a:solidFill>
                  <a:schemeClr val="tx1"/>
                </a:solidFill>
              </a:rPr>
              <a:t>：</a:t>
            </a:r>
            <a:r>
              <a:rPr lang="en-US" altLang="ja-JP" sz="1600" dirty="0" smtClean="0">
                <a:solidFill>
                  <a:schemeClr val="tx1"/>
                </a:solidFill>
              </a:rPr>
              <a:t>30</a:t>
            </a:r>
            <a:endParaRPr lang="en-US" sz="1600" dirty="0">
              <a:solidFill>
                <a:schemeClr val="tx1"/>
              </a:solidFill>
            </a:endParaRPr>
          </a:p>
        </p:txBody>
      </p:sp>
      <p:sp>
        <p:nvSpPr>
          <p:cNvPr id="55" name="Rectangle 54"/>
          <p:cNvSpPr/>
          <p:nvPr/>
        </p:nvSpPr>
        <p:spPr>
          <a:xfrm>
            <a:off x="266700" y="2657857"/>
            <a:ext cx="1600200" cy="61874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ホテル到着</a:t>
            </a:r>
            <a:endParaRPr lang="en-US" sz="1400" dirty="0">
              <a:solidFill>
                <a:schemeClr val="tx1"/>
              </a:solidFill>
            </a:endParaRPr>
          </a:p>
        </p:txBody>
      </p:sp>
      <p:sp>
        <p:nvSpPr>
          <p:cNvPr id="56" name="Folded Corner 55"/>
          <p:cNvSpPr/>
          <p:nvPr/>
        </p:nvSpPr>
        <p:spPr>
          <a:xfrm>
            <a:off x="423219" y="2397995"/>
            <a:ext cx="1295401" cy="381000"/>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15</a:t>
            </a:r>
            <a:r>
              <a:rPr lang="ja-JP" altLang="en-US" sz="1600" dirty="0" smtClean="0">
                <a:solidFill>
                  <a:schemeClr val="tx1"/>
                </a:solidFill>
              </a:rPr>
              <a:t>：</a:t>
            </a:r>
            <a:r>
              <a:rPr lang="en-US" altLang="ja-JP" sz="1600" dirty="0" smtClean="0">
                <a:solidFill>
                  <a:schemeClr val="tx1"/>
                </a:solidFill>
              </a:rPr>
              <a:t>30</a:t>
            </a:r>
            <a:endParaRPr lang="en-US" sz="1600" dirty="0">
              <a:solidFill>
                <a:schemeClr val="tx1"/>
              </a:solidFill>
            </a:endParaRPr>
          </a:p>
        </p:txBody>
      </p:sp>
      <p:cxnSp>
        <p:nvCxnSpPr>
          <p:cNvPr id="2064" name="Straight Arrow Connector 2063"/>
          <p:cNvCxnSpPr/>
          <p:nvPr/>
        </p:nvCxnSpPr>
        <p:spPr>
          <a:xfrm flipV="1">
            <a:off x="1066800" y="3352802"/>
            <a:ext cx="0" cy="36250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4876800" y="4129341"/>
            <a:ext cx="1463536" cy="97605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dirty="0" smtClean="0"/>
          </a:p>
          <a:p>
            <a:pPr algn="ctr"/>
            <a:r>
              <a:rPr lang="ja-JP" altLang="en-US" sz="1400" dirty="0" smtClean="0">
                <a:solidFill>
                  <a:schemeClr val="tx1"/>
                </a:solidFill>
              </a:rPr>
              <a:t>各家庭に別れて昼食（ローカルフード）</a:t>
            </a:r>
            <a:endParaRPr lang="en-US" sz="1400" dirty="0">
              <a:solidFill>
                <a:schemeClr val="tx1"/>
              </a:solidFill>
            </a:endParaRPr>
          </a:p>
        </p:txBody>
      </p:sp>
      <p:sp>
        <p:nvSpPr>
          <p:cNvPr id="42" name="Folded Corner 41"/>
          <p:cNvSpPr/>
          <p:nvPr/>
        </p:nvSpPr>
        <p:spPr>
          <a:xfrm>
            <a:off x="4999419" y="3897476"/>
            <a:ext cx="1184768" cy="393607"/>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12</a:t>
            </a:r>
            <a:r>
              <a:rPr lang="ja-JP" altLang="en-US" sz="1600" dirty="0" smtClean="0">
                <a:solidFill>
                  <a:schemeClr val="tx1"/>
                </a:solidFill>
              </a:rPr>
              <a:t>：</a:t>
            </a:r>
            <a:r>
              <a:rPr lang="en-US" altLang="ja-JP" sz="1600" dirty="0" smtClean="0">
                <a:solidFill>
                  <a:schemeClr val="tx1"/>
                </a:solidFill>
              </a:rPr>
              <a:t>00</a:t>
            </a:r>
            <a:endParaRPr lang="en-US" sz="1600" dirty="0">
              <a:solidFill>
                <a:schemeClr val="tx1"/>
              </a:solidFill>
            </a:endParaRPr>
          </a:p>
        </p:txBody>
      </p:sp>
      <p:cxnSp>
        <p:nvCxnSpPr>
          <p:cNvPr id="5" name="Straight Arrow Connector 4"/>
          <p:cNvCxnSpPr/>
          <p:nvPr/>
        </p:nvCxnSpPr>
        <p:spPr>
          <a:xfrm flipH="1" flipV="1">
            <a:off x="6357698" y="5095965"/>
            <a:ext cx="392808" cy="2542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flipH="1">
            <a:off x="4315282" y="4604155"/>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flipH="1">
            <a:off x="2057400" y="4601525"/>
            <a:ext cx="457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266700" y="5199721"/>
            <a:ext cx="1334895" cy="954107"/>
          </a:xfrm>
          <a:prstGeom prst="rect">
            <a:avLst/>
          </a:prstGeom>
          <a:noFill/>
        </p:spPr>
        <p:txBody>
          <a:bodyPr wrap="square" rtlCol="0">
            <a:spAutoFit/>
          </a:bodyPr>
          <a:lstStyle/>
          <a:p>
            <a:r>
              <a:rPr lang="ja-JP" altLang="en-US" sz="1400" dirty="0" smtClean="0">
                <a:latin typeface="07ロゴたいぷゴシック7" panose="02000600000000000000" pitchFamily="50" charset="-128"/>
                <a:ea typeface="07ロゴたいぷゴシック7" panose="02000600000000000000" pitchFamily="50" charset="-128"/>
              </a:rPr>
              <a:t>■近くの学校（小学校や中学校）訪問も可能です。</a:t>
            </a:r>
            <a:endParaRPr lang="en-MY" sz="1400" dirty="0">
              <a:latin typeface="07ロゴたいぷゴシック7" panose="02000600000000000000" pitchFamily="50" charset="-128"/>
              <a:ea typeface="07ロゴたいぷゴシック7" panose="02000600000000000000" pitchFamily="50" charset="-128"/>
            </a:endParaRPr>
          </a:p>
        </p:txBody>
      </p:sp>
      <p:sp>
        <p:nvSpPr>
          <p:cNvPr id="49" name="Cloud 48"/>
          <p:cNvSpPr/>
          <p:nvPr/>
        </p:nvSpPr>
        <p:spPr>
          <a:xfrm>
            <a:off x="3697523" y="5210265"/>
            <a:ext cx="2931877" cy="1596963"/>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00" dirty="0" smtClean="0">
                <a:latin typeface="07ロゴたいぷゴシック7" panose="02000600000000000000" pitchFamily="50" charset="-128"/>
                <a:ea typeface="07ロゴたいぷゴシック7" panose="02000600000000000000" pitchFamily="50" charset="-128"/>
              </a:rPr>
              <a:t>パパガ村はキリスト教徒が多い地区で村のほとんどの家がホームスティを受け入れています。</a:t>
            </a:r>
            <a:r>
              <a:rPr lang="en-US" altLang="ja-JP" sz="1300" dirty="0" smtClean="0">
                <a:latin typeface="07ロゴたいぷゴシック7" panose="02000600000000000000" pitchFamily="50" charset="-128"/>
                <a:ea typeface="07ロゴたいぷゴシック7" panose="02000600000000000000" pitchFamily="50" charset="-128"/>
              </a:rPr>
              <a:t>1</a:t>
            </a:r>
            <a:r>
              <a:rPr lang="ja-JP" altLang="en-US" sz="1300" dirty="0" smtClean="0">
                <a:latin typeface="07ロゴたいぷゴシック7" panose="02000600000000000000" pitchFamily="50" charset="-128"/>
                <a:ea typeface="07ロゴたいぷゴシック7" panose="02000600000000000000" pitchFamily="50" charset="-128"/>
              </a:rPr>
              <a:t>家庭最大</a:t>
            </a:r>
            <a:r>
              <a:rPr lang="en-US" altLang="ja-JP" sz="1300" dirty="0" smtClean="0">
                <a:latin typeface="07ロゴたいぷゴシック7" panose="02000600000000000000" pitchFamily="50" charset="-128"/>
                <a:ea typeface="07ロゴたいぷゴシック7" panose="02000600000000000000" pitchFamily="50" charset="-128"/>
              </a:rPr>
              <a:t>6</a:t>
            </a:r>
            <a:r>
              <a:rPr lang="ja-JP" altLang="en-US" sz="1300" dirty="0" smtClean="0">
                <a:latin typeface="07ロゴたいぷゴシック7" panose="02000600000000000000" pitchFamily="50" charset="-128"/>
                <a:ea typeface="07ロゴたいぷゴシック7" panose="02000600000000000000" pitchFamily="50" charset="-128"/>
              </a:rPr>
              <a:t>名受け入れ可能。</a:t>
            </a:r>
            <a:endParaRPr lang="en-MY" sz="1300" dirty="0">
              <a:latin typeface="07ロゴたいぷゴシック7" panose="02000600000000000000" pitchFamily="50" charset="-128"/>
              <a:ea typeface="07ロゴたいぷゴシック7" panose="02000600000000000000" pitchFamily="50" charset="-128"/>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530" y="2041128"/>
            <a:ext cx="2167751" cy="1707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7272" y="2041128"/>
            <a:ext cx="2373233" cy="1674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7869" y="2456446"/>
            <a:ext cx="2223731" cy="1505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7869" y="4278042"/>
            <a:ext cx="2232642" cy="1817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8957" y="5194189"/>
            <a:ext cx="2027330" cy="1480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 name="Cloud 50"/>
          <p:cNvSpPr/>
          <p:nvPr/>
        </p:nvSpPr>
        <p:spPr>
          <a:xfrm>
            <a:off x="6982645" y="1036385"/>
            <a:ext cx="2161355" cy="1404434"/>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300" dirty="0" smtClean="0">
                <a:latin typeface="07ロゴたいぷゴシック7" panose="02000600000000000000" pitchFamily="50" charset="-128"/>
                <a:ea typeface="07ロゴたいぷゴシック7" panose="02000600000000000000" pitchFamily="50" charset="-128"/>
              </a:rPr>
              <a:t>サゴヤシのパンケーキ作りや、吊橋体験や、ゾウ虫食体験等、村ならではの体験！</a:t>
            </a:r>
            <a:endParaRPr lang="en-MY" sz="1300" dirty="0">
              <a:latin typeface="07ロゴたいぷゴシック7" panose="02000600000000000000" pitchFamily="50" charset="-128"/>
              <a:ea typeface="07ロゴたいぷゴシック7" panose="02000600000000000000" pitchFamily="50" charset="-128"/>
            </a:endParaRPr>
          </a:p>
        </p:txBody>
      </p:sp>
    </p:spTree>
    <p:extLst>
      <p:ext uri="{BB962C8B-B14F-4D97-AF65-F5344CB8AC3E}">
        <p14:creationId xmlns:p14="http://schemas.microsoft.com/office/powerpoint/2010/main" val="1508636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4529</TotalTime>
  <Words>2898</Words>
  <Application>Microsoft Office PowerPoint</Application>
  <PresentationFormat>On-screen Show (4:3)</PresentationFormat>
  <Paragraphs>205</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07ロゴたいぷゴシック7</vt:lpstr>
      <vt:lpstr>ＭＳ Ｐゴシック</vt:lpstr>
      <vt:lpstr>ＭＳ 明朝</vt:lpstr>
      <vt:lpstr>Arial</vt:lpstr>
      <vt:lpstr>Calibri</vt:lpstr>
      <vt:lpstr>Century Gothic</vt:lpstr>
      <vt:lpstr>Times New Roman</vt:lpstr>
      <vt:lpstr>Office Theme</vt:lpstr>
      <vt:lpstr>コタキナバル 修学旅行お勧め アクティビティ</vt:lpstr>
      <vt:lpstr>PowerPoint Presentation</vt:lpstr>
      <vt:lpstr>PowerPoint Presentation</vt:lpstr>
      <vt:lpstr>　コタキナバルでのお勧めのアクティビティ</vt:lpstr>
      <vt:lpstr>　1.　ロッカウイ動物園でドクターロサから動物に関しての講和</vt:lpstr>
      <vt:lpstr>　2.　ウェットランドでマングローブ林散策とマングローブ植樹</vt:lpstr>
      <vt:lpstr>　3.　ガヤ島でビーチクリーン作業とサピ島シュノーケリング</vt:lpstr>
      <vt:lpstr>　 4.　キナバル公園でトレッキング（ショートコース）</vt:lpstr>
      <vt:lpstr>　 ５.　パパガ村ホームビジット</vt:lpstr>
      <vt:lpstr>UMS（サバ大学）</vt:lpstr>
      <vt:lpstr>バイオテクノロジー科内、標本の部屋</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ベトナム修学旅行</dc:title>
  <dc:creator>Sky123.Org</dc:creator>
  <cp:lastModifiedBy>User</cp:lastModifiedBy>
  <cp:revision>467</cp:revision>
  <cp:lastPrinted>2016-04-29T02:14:20Z</cp:lastPrinted>
  <dcterms:created xsi:type="dcterms:W3CDTF">2015-08-05T08:28:51Z</dcterms:created>
  <dcterms:modified xsi:type="dcterms:W3CDTF">2016-07-09T07:45:30Z</dcterms:modified>
</cp:coreProperties>
</file>