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57" r:id="rId2"/>
    <p:sldId id="288" r:id="rId3"/>
    <p:sldId id="268" r:id="rId4"/>
    <p:sldId id="276" r:id="rId5"/>
    <p:sldId id="287" r:id="rId6"/>
    <p:sldId id="289" r:id="rId7"/>
    <p:sldId id="280" r:id="rId8"/>
    <p:sldId id="290" r:id="rId9"/>
    <p:sldId id="283" r:id="rId10"/>
    <p:sldId id="272" r:id="rId11"/>
    <p:sldId id="292" r:id="rId12"/>
    <p:sldId id="279" r:id="rId13"/>
    <p:sldId id="291" r:id="rId14"/>
    <p:sldId id="285"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FF33"/>
    <a:srgbClr val="99FF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397" autoAdjust="0"/>
  </p:normalViewPr>
  <p:slideViewPr>
    <p:cSldViewPr>
      <p:cViewPr varScale="1">
        <p:scale>
          <a:sx n="102" d="100"/>
          <a:sy n="102" d="100"/>
        </p:scale>
        <p:origin x="18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182DB0-CEB0-4A9D-BF5E-078334A44DE4}" type="datetimeFigureOut">
              <a:rPr lang="en-US" smtClean="0"/>
              <a:pPr/>
              <a:t>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42922-773E-4EFC-9CD2-F353F24ACD6F}" type="slidenum">
              <a:rPr lang="en-US" smtClean="0"/>
              <a:pPr/>
              <a:t>‹#›</a:t>
            </a:fld>
            <a:endParaRPr lang="en-US"/>
          </a:p>
        </p:txBody>
      </p:sp>
    </p:spTree>
    <p:extLst>
      <p:ext uri="{BB962C8B-B14F-4D97-AF65-F5344CB8AC3E}">
        <p14:creationId xmlns:p14="http://schemas.microsoft.com/office/powerpoint/2010/main" val="539729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A3B6D-4CAC-4EBE-B545-9CEBA148F1F6}" type="datetimeFigureOut">
              <a:rPr lang="en-US" smtClean="0"/>
              <a:pPr/>
              <a:t>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FCA27-CE1C-4A1D-9402-19823C87C6A8}" type="slidenum">
              <a:rPr lang="en-US" smtClean="0"/>
              <a:pPr/>
              <a:t>‹#›</a:t>
            </a:fld>
            <a:endParaRPr lang="en-US" dirty="0"/>
          </a:p>
        </p:txBody>
      </p:sp>
    </p:spTree>
    <p:extLst>
      <p:ext uri="{BB962C8B-B14F-4D97-AF65-F5344CB8AC3E}">
        <p14:creationId xmlns:p14="http://schemas.microsoft.com/office/powerpoint/2010/main" val="40155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8FFCA27-CE1C-4A1D-9402-19823C87C6A8}"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FFCA27-CE1C-4A1D-9402-19823C87C6A8}"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FFCA27-CE1C-4A1D-9402-19823C87C6A8}" type="slidenum">
              <a:rPr lang="en-US" smtClean="0"/>
              <a:pPr/>
              <a:t>13</a:t>
            </a:fld>
            <a:endParaRPr lang="en-US" dirty="0"/>
          </a:p>
        </p:txBody>
      </p:sp>
    </p:spTree>
    <p:extLst>
      <p:ext uri="{BB962C8B-B14F-4D97-AF65-F5344CB8AC3E}">
        <p14:creationId xmlns:p14="http://schemas.microsoft.com/office/powerpoint/2010/main" val="245331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B8EA-E0ED-41CE-929A-FF6891FE6B3F}" type="datetimeFigureOut">
              <a:rPr lang="en-US" smtClean="0"/>
              <a:pPr/>
              <a:t>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FC1F-8248-48BD-8414-1159FDFC16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1" name="圖片 10" descr="鳳梨酥.jpg"/>
          <p:cNvPicPr>
            <a:picLocks noChangeAspect="1"/>
          </p:cNvPicPr>
          <p:nvPr/>
        </p:nvPicPr>
        <p:blipFill>
          <a:blip r:embed="rId2" cstate="print"/>
          <a:stretch>
            <a:fillRect/>
          </a:stretch>
        </p:blipFill>
        <p:spPr>
          <a:xfrm rot="20849476">
            <a:off x="5023796" y="4997439"/>
            <a:ext cx="1278099" cy="1497460"/>
          </a:xfrm>
          <a:prstGeom prst="rect">
            <a:avLst/>
          </a:prstGeom>
        </p:spPr>
      </p:pic>
      <p:pic>
        <p:nvPicPr>
          <p:cNvPr id="8" name="Picture 7" descr="シクロ2.JPG"/>
          <p:cNvPicPr>
            <a:picLocks noChangeAspect="1"/>
          </p:cNvPicPr>
          <p:nvPr/>
        </p:nvPicPr>
        <p:blipFill>
          <a:blip r:embed="rId3" cstate="print"/>
          <a:stretch>
            <a:fillRect/>
          </a:stretch>
        </p:blipFill>
        <p:spPr>
          <a:xfrm rot="752899">
            <a:off x="4912817" y="2821570"/>
            <a:ext cx="3511791" cy="2339731"/>
          </a:xfrm>
          <a:prstGeom prst="rect">
            <a:avLst/>
          </a:prstGeom>
        </p:spPr>
      </p:pic>
      <p:pic>
        <p:nvPicPr>
          <p:cNvPr id="7" name="Content Placeholder 6" descr="マリア教会 small.JPG"/>
          <p:cNvPicPr>
            <a:picLocks noGrp="1" noChangeAspect="1"/>
          </p:cNvPicPr>
          <p:nvPr>
            <p:ph idx="1"/>
          </p:nvPr>
        </p:nvPicPr>
        <p:blipFill>
          <a:blip r:embed="rId4" cstate="print"/>
          <a:stretch>
            <a:fillRect/>
          </a:stretch>
        </p:blipFill>
        <p:spPr>
          <a:xfrm rot="20781414">
            <a:off x="5371891" y="779062"/>
            <a:ext cx="2964551" cy="1968132"/>
          </a:xfrm>
        </p:spPr>
      </p:pic>
      <p:sp>
        <p:nvSpPr>
          <p:cNvPr id="2" name="Title 1"/>
          <p:cNvSpPr>
            <a:spLocks noGrp="1"/>
          </p:cNvSpPr>
          <p:nvPr>
            <p:ph type="title"/>
          </p:nvPr>
        </p:nvSpPr>
        <p:spPr>
          <a:xfrm>
            <a:off x="762000" y="457200"/>
            <a:ext cx="4419600" cy="2286000"/>
          </a:xfrm>
        </p:spPr>
        <p:txBody>
          <a:bodyPr>
            <a:normAutofit/>
          </a:bodyPr>
          <a:lstStyle/>
          <a:p>
            <a:r>
              <a:rPr lang="ja-JP" altLang="en-US" sz="3200" b="1" dirty="0">
                <a:latin typeface="Meiryo UI" pitchFamily="34" charset="-128"/>
                <a:ea typeface="Meiryo UI" pitchFamily="34" charset="-128"/>
                <a:cs typeface="Meiryo UI" pitchFamily="34" charset="-128"/>
              </a:rPr>
              <a:t>台　湾</a:t>
            </a:r>
            <a:br>
              <a:rPr lang="en-US" altLang="ja-JP" sz="3200" b="1" dirty="0">
                <a:latin typeface="Meiryo UI" pitchFamily="34" charset="-128"/>
                <a:ea typeface="Meiryo UI" pitchFamily="34" charset="-128"/>
                <a:cs typeface="Meiryo UI" pitchFamily="34" charset="-128"/>
              </a:rPr>
            </a:br>
            <a:r>
              <a:rPr lang="ja-JP" altLang="en-US" sz="3200" b="1" dirty="0">
                <a:latin typeface="Meiryo UI" pitchFamily="34" charset="-128"/>
                <a:ea typeface="Meiryo UI" pitchFamily="34" charset="-128"/>
                <a:cs typeface="Meiryo UI" pitchFamily="34" charset="-128"/>
              </a:rPr>
              <a:t>修学旅行のススメ</a:t>
            </a:r>
            <a:endParaRPr lang="en-US" sz="3200" b="1" dirty="0">
              <a:latin typeface="Meiryo UI" pitchFamily="34" charset="-128"/>
              <a:ea typeface="Meiryo UI" pitchFamily="34" charset="-128"/>
              <a:cs typeface="Meiryo UI" pitchFamily="34" charset="-128"/>
            </a:endParaRPr>
          </a:p>
        </p:txBody>
      </p:sp>
      <p:sp>
        <p:nvSpPr>
          <p:cNvPr id="6" name="書卷 (水平) 5"/>
          <p:cNvSpPr/>
          <p:nvPr/>
        </p:nvSpPr>
        <p:spPr>
          <a:xfrm rot="21296395">
            <a:off x="579471" y="524647"/>
            <a:ext cx="4565642" cy="2314580"/>
          </a:xfrm>
          <a:prstGeom prst="horizontalScroll">
            <a:avLst/>
          </a:prstGeom>
          <a:noFill/>
          <a:ln>
            <a:gradFill flip="none" rotWithShape="1">
              <a:gsLst>
                <a:gs pos="0">
                  <a:srgbClr val="92D05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026" name="図 1"/>
          <p:cNvPicPr>
            <a:picLocks noChangeAspect="1" noChangeArrowheads="1"/>
          </p:cNvPicPr>
          <p:nvPr/>
        </p:nvPicPr>
        <p:blipFill>
          <a:blip r:embed="rId5" cstate="print"/>
          <a:srcRect l="16107" t="11429" r="11409" b="20000"/>
          <a:stretch>
            <a:fillRect/>
          </a:stretch>
        </p:blipFill>
        <p:spPr bwMode="auto">
          <a:xfrm>
            <a:off x="533400" y="5486400"/>
            <a:ext cx="1778000" cy="1066800"/>
          </a:xfrm>
          <a:prstGeom prst="rect">
            <a:avLst/>
          </a:prstGeom>
          <a:noFill/>
          <a:ln w="9525">
            <a:noFill/>
            <a:miter lim="800000"/>
            <a:headEnd/>
            <a:tailEnd/>
          </a:ln>
        </p:spPr>
      </p:pic>
      <p:sp>
        <p:nvSpPr>
          <p:cNvPr id="9" name="矩形 8"/>
          <p:cNvSpPr/>
          <p:nvPr/>
        </p:nvSpPr>
        <p:spPr>
          <a:xfrm>
            <a:off x="2286000" y="5715000"/>
            <a:ext cx="2895600" cy="830997"/>
          </a:xfrm>
          <a:prstGeom prst="rect">
            <a:avLst/>
          </a:prstGeom>
          <a:noFill/>
        </p:spPr>
        <p:txBody>
          <a:bodyPr wrap="square" lIns="91440" tIns="45720" rIns="91440" bIns="45720">
            <a:spAutoFit/>
          </a:bodyPr>
          <a:lstStyle/>
          <a:p>
            <a:r>
              <a:rPr lang="en-US" altLang="ja-JP" sz="1600" dirty="0">
                <a:latin typeface="標楷體" pitchFamily="65" charset="-120"/>
                <a:ea typeface="標楷體" pitchFamily="65" charset="-120"/>
                <a:cs typeface="Meiryo UI" pitchFamily="34" charset="-128"/>
              </a:rPr>
              <a:t>SMI</a:t>
            </a:r>
            <a:r>
              <a:rPr lang="ja-JP" altLang="en-US" sz="1600" dirty="0">
                <a:latin typeface="標楷體" pitchFamily="65" charset="-120"/>
                <a:ea typeface="標楷體" pitchFamily="65" charset="-120"/>
                <a:cs typeface="Meiryo UI" pitchFamily="34" charset="-128"/>
              </a:rPr>
              <a:t>トラベル株式会社</a:t>
            </a:r>
            <a:endParaRPr lang="en-US" altLang="ja-JP" sz="1600" i="1" dirty="0">
              <a:latin typeface="標楷體" pitchFamily="65" charset="-120"/>
              <a:ea typeface="標楷體" pitchFamily="65" charset="-120"/>
              <a:cs typeface="Meiryo UI" pitchFamily="34" charset="-128"/>
            </a:endParaRPr>
          </a:p>
          <a:p>
            <a:r>
              <a:rPr lang="ja-JP" altLang="zh-TW" sz="1600" i="1" dirty="0">
                <a:latin typeface="標楷體" pitchFamily="65" charset="-120"/>
                <a:ea typeface="標楷體" pitchFamily="65" charset="-120"/>
                <a:cs typeface="Meiryo UI" pitchFamily="34" charset="-128"/>
              </a:rPr>
              <a:t>山水旅行社</a:t>
            </a:r>
            <a:endParaRPr lang="zh-TW" altLang="zh-TW" sz="1600" dirty="0">
              <a:latin typeface="標楷體" pitchFamily="65" charset="-120"/>
              <a:ea typeface="標楷體" pitchFamily="65" charset="-120"/>
              <a:cs typeface="Meiryo UI" pitchFamily="34" charset="-128"/>
            </a:endParaRPr>
          </a:p>
          <a:p>
            <a:r>
              <a:rPr lang="x-none" altLang="zh-TW" sz="1600" i="1" dirty="0">
                <a:latin typeface="標楷體" pitchFamily="65" charset="-120"/>
                <a:ea typeface="標楷體" pitchFamily="65" charset="-120"/>
                <a:cs typeface="Meiryo UI" pitchFamily="34" charset="-128"/>
              </a:rPr>
              <a:t>S.M.I.SAN</a:t>
            </a:r>
            <a:r>
              <a:rPr lang="ja-JP" altLang="zh-TW" sz="1600" i="1" dirty="0">
                <a:latin typeface="標楷體" pitchFamily="65" charset="-120"/>
                <a:ea typeface="標楷體" pitchFamily="65" charset="-120"/>
                <a:cs typeface="Meiryo UI" pitchFamily="34" charset="-128"/>
              </a:rPr>
              <a:t>　</a:t>
            </a:r>
            <a:r>
              <a:rPr lang="x-none" altLang="zh-TW" sz="1600" i="1" dirty="0">
                <a:latin typeface="標楷體" pitchFamily="65" charset="-120"/>
                <a:ea typeface="標楷體" pitchFamily="65" charset="-120"/>
                <a:cs typeface="Meiryo UI" pitchFamily="34" charset="-128"/>
              </a:rPr>
              <a:t>SUI TRAVEL</a:t>
            </a:r>
            <a:endParaRPr lang="zh-TW" altLang="zh-TW" sz="1600" dirty="0">
              <a:latin typeface="標楷體" pitchFamily="65" charset="-120"/>
              <a:ea typeface="標楷體" pitchFamily="65" charset="-120"/>
              <a:cs typeface="Meiryo UI" pitchFamily="34" charset="-128"/>
            </a:endParaRPr>
          </a:p>
        </p:txBody>
      </p:sp>
      <p:pic>
        <p:nvPicPr>
          <p:cNvPr id="12" name="圖片 11" descr="手扶梯2.JPG"/>
          <p:cNvPicPr>
            <a:picLocks noChangeAspect="1"/>
          </p:cNvPicPr>
          <p:nvPr/>
        </p:nvPicPr>
        <p:blipFill>
          <a:blip r:embed="rId6" cstate="print"/>
          <a:stretch>
            <a:fillRect/>
          </a:stretch>
        </p:blipFill>
        <p:spPr>
          <a:xfrm>
            <a:off x="573961" y="3136137"/>
            <a:ext cx="2844817" cy="1898150"/>
          </a:xfrm>
          <a:prstGeom prst="rect">
            <a:avLst/>
          </a:prstGeom>
        </p:spPr>
      </p:pic>
      <p:pic>
        <p:nvPicPr>
          <p:cNvPr id="10" name="圖片 9" descr="diy2.jpg"/>
          <p:cNvPicPr>
            <a:picLocks noChangeAspect="1"/>
          </p:cNvPicPr>
          <p:nvPr/>
        </p:nvPicPr>
        <p:blipFill>
          <a:blip r:embed="rId7" cstate="print"/>
          <a:stretch>
            <a:fillRect/>
          </a:stretch>
        </p:blipFill>
        <p:spPr>
          <a:xfrm rot="21140248">
            <a:off x="2769117" y="3587504"/>
            <a:ext cx="2491211" cy="1698515"/>
          </a:xfrm>
          <a:prstGeom prst="rect">
            <a:avLst/>
          </a:prstGeom>
        </p:spPr>
      </p:pic>
      <p:sp>
        <p:nvSpPr>
          <p:cNvPr id="13" name="文字方塊 12"/>
          <p:cNvSpPr txBox="1"/>
          <p:nvPr/>
        </p:nvSpPr>
        <p:spPr>
          <a:xfrm>
            <a:off x="7543800" y="6248400"/>
            <a:ext cx="1300356" cy="369332"/>
          </a:xfrm>
          <a:prstGeom prst="rect">
            <a:avLst/>
          </a:prstGeom>
          <a:noFill/>
        </p:spPr>
        <p:txBody>
          <a:bodyPr wrap="none" rtlCol="0">
            <a:spAutoFit/>
          </a:bodyPr>
          <a:lstStyle/>
          <a:p>
            <a:r>
              <a:rPr lang="en-US" altLang="zh-TW" dirty="0"/>
              <a:t>2016/</a:t>
            </a:r>
            <a:r>
              <a:rPr lang="en-US" altLang="ja-JP" dirty="0"/>
              <a:t>12</a:t>
            </a:r>
            <a:r>
              <a:rPr lang="en-US" altLang="zh-TW" dirty="0"/>
              <a:t>/</a:t>
            </a:r>
            <a:r>
              <a:rPr lang="en-US" altLang="ja-JP" dirty="0"/>
              <a:t>09</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美和科技大學 - 維基百科，自由的百科全書"/>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447800"/>
            <a:ext cx="3454400" cy="2597709"/>
          </a:xfrm>
          <a:prstGeom prst="rect">
            <a:avLst/>
          </a:prstGeom>
        </p:spPr>
      </p:pic>
      <p:sp>
        <p:nvSpPr>
          <p:cNvPr id="6"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a:solidFill>
                  <a:schemeClr val="bg1"/>
                </a:solidFill>
              </a:rPr>
              <a:t>　</a:t>
            </a:r>
            <a:r>
              <a:rPr lang="en-US" altLang="ja-JP" sz="3800" dirty="0">
                <a:solidFill>
                  <a:schemeClr val="bg1"/>
                </a:solidFill>
              </a:rPr>
              <a:t>4.</a:t>
            </a:r>
            <a:r>
              <a:rPr lang="ja-JP" altLang="en-US" sz="3800">
                <a:solidFill>
                  <a:schemeClr val="bg1"/>
                </a:solidFill>
              </a:rPr>
              <a:t>文化交流</a:t>
            </a:r>
            <a:r>
              <a:rPr lang="en-US" altLang="ja-JP" sz="3800" dirty="0">
                <a:solidFill>
                  <a:schemeClr val="bg1"/>
                </a:solidFill>
              </a:rPr>
              <a:t>/</a:t>
            </a:r>
            <a:r>
              <a:rPr lang="ja-JP" altLang="en-US" sz="3800">
                <a:solidFill>
                  <a:schemeClr val="bg1"/>
                </a:solidFill>
              </a:rPr>
              <a:t>学校訪問</a:t>
            </a:r>
            <a:endParaRPr lang="en-US" sz="3800" b="1" dirty="0">
              <a:solidFill>
                <a:schemeClr val="bg1"/>
              </a:solidFill>
            </a:endParaRPr>
          </a:p>
        </p:txBody>
      </p:sp>
      <p:pic>
        <p:nvPicPr>
          <p:cNvPr id="5" name="圖片 4" descr="フリー画像素材] 人物, 集団 / グループ, 学生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581400"/>
            <a:ext cx="3814438" cy="2685752"/>
          </a:xfrm>
          <a:prstGeom prst="rect">
            <a:avLst/>
          </a:prstGeom>
        </p:spPr>
      </p:pic>
      <p:sp>
        <p:nvSpPr>
          <p:cNvPr id="4" name="語音泡泡: 圓角矩形 3"/>
          <p:cNvSpPr/>
          <p:nvPr/>
        </p:nvSpPr>
        <p:spPr>
          <a:xfrm>
            <a:off x="304800" y="1447800"/>
            <a:ext cx="3962400" cy="2362200"/>
          </a:xfrm>
          <a:prstGeom prst="wedgeRoundRectCallout">
            <a:avLst>
              <a:gd name="adj1" fmla="val -3704"/>
              <a:gd name="adj2" fmla="val 7088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pic>
        <p:nvPicPr>
          <p:cNvPr id="2" name="圖片 1" descr="フリーイラスト] プレゼン中のビジネスマンの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343400"/>
            <a:ext cx="1761083" cy="2026235"/>
          </a:xfrm>
          <a:prstGeom prst="rect">
            <a:avLst/>
          </a:prstGeom>
        </p:spPr>
      </p:pic>
      <p:sp>
        <p:nvSpPr>
          <p:cNvPr id="3" name="文字方塊 2"/>
          <p:cNvSpPr txBox="1"/>
          <p:nvPr/>
        </p:nvSpPr>
        <p:spPr>
          <a:xfrm>
            <a:off x="457200" y="1600200"/>
            <a:ext cx="3657600" cy="2031325"/>
          </a:xfrm>
          <a:prstGeom prst="rect">
            <a:avLst/>
          </a:prstGeom>
          <a:noFill/>
        </p:spPr>
        <p:txBody>
          <a:bodyPr wrap="square" rtlCol="0">
            <a:spAutoFit/>
          </a:bodyPr>
          <a:lstStyle/>
          <a:p>
            <a:r>
              <a:rPr lang="ja-JP" altLang="en-US" dirty="0">
                <a:latin typeface="Meiryo UI" panose="020B0604030504040204" pitchFamily="34" charset="-128"/>
                <a:ea typeface="Meiryo UI" panose="020B0604030504040204" pitchFamily="34" charset="-128"/>
                <a:cs typeface="Meiryo UI" panose="020B0604030504040204" pitchFamily="34" charset="-128"/>
              </a:rPr>
              <a:t>　海外で教育旅行を行う多くの学校にとって、必須プログラムとなっている学校交流。</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　台湾では教育現場においても日本の学校との交流意欲が高く、各校の教育方針に沿った交流相手校探しやプログラムのアレンジが可能です。</a:t>
            </a:r>
            <a:endParaRPr lang="zh-TW" altLang="en-US" dirty="0">
              <a:latin typeface="Meiryo UI" panose="020B0604030504040204" pitchFamily="34" charset="-128"/>
              <a:ea typeface="Meiryo UI" panose="020B0604030504040204" pitchFamily="34" charset="-128"/>
              <a:cs typeface="Meiryo UI" panose="020B0604030504040204" pitchFamily="34" charset="-128"/>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4.</a:t>
            </a:r>
            <a:r>
              <a:rPr lang="ja-JP" altLang="en-US" sz="3800" dirty="0">
                <a:solidFill>
                  <a:schemeClr val="bg1"/>
                </a:solidFill>
              </a:rPr>
              <a:t>文化交流</a:t>
            </a:r>
            <a:r>
              <a:rPr lang="en-US" altLang="ja-JP" sz="3800" dirty="0">
                <a:solidFill>
                  <a:schemeClr val="bg1"/>
                </a:solidFill>
              </a:rPr>
              <a:t>/</a:t>
            </a:r>
            <a:r>
              <a:rPr lang="ja-JP" altLang="en-US" sz="3800" dirty="0">
                <a:solidFill>
                  <a:schemeClr val="bg1"/>
                </a:solidFill>
              </a:rPr>
              <a:t>プログラム例</a:t>
            </a:r>
            <a:endParaRPr lang="en-US" sz="3800" b="1" dirty="0">
              <a:solidFill>
                <a:schemeClr val="bg1"/>
              </a:solidFill>
            </a:endParaRPr>
          </a:p>
        </p:txBody>
      </p:sp>
      <p:pic>
        <p:nvPicPr>
          <p:cNvPr id="1026" name="Picture 2" descr="C:\Temp\Rar$DI00.149\icon_4b_192.png"/>
          <p:cNvPicPr>
            <a:picLocks noChangeAspect="1" noChangeArrowheads="1"/>
          </p:cNvPicPr>
          <p:nvPr/>
        </p:nvPicPr>
        <p:blipFill>
          <a:blip r:embed="rId2" cstate="print"/>
          <a:srcRect/>
          <a:stretch>
            <a:fillRect/>
          </a:stretch>
        </p:blipFill>
        <p:spPr bwMode="auto">
          <a:xfrm>
            <a:off x="6190477" y="4304256"/>
            <a:ext cx="1843886" cy="1843886"/>
          </a:xfrm>
          <a:prstGeom prst="rect">
            <a:avLst/>
          </a:prstGeom>
          <a:noFill/>
        </p:spPr>
      </p:pic>
      <p:pic>
        <p:nvPicPr>
          <p:cNvPr id="1027" name="Picture 3" descr="C:\Temp\Rar$DI00.539\icon_4b_192.png"/>
          <p:cNvPicPr>
            <a:picLocks noChangeAspect="1" noChangeArrowheads="1"/>
          </p:cNvPicPr>
          <p:nvPr/>
        </p:nvPicPr>
        <p:blipFill>
          <a:blip r:embed="rId3" cstate="print"/>
          <a:srcRect/>
          <a:stretch>
            <a:fillRect/>
          </a:stretch>
        </p:blipFill>
        <p:spPr bwMode="auto">
          <a:xfrm flipH="1">
            <a:off x="7260946" y="4535477"/>
            <a:ext cx="1752600" cy="1752600"/>
          </a:xfrm>
          <a:prstGeom prst="rect">
            <a:avLst/>
          </a:prstGeom>
          <a:noFill/>
        </p:spPr>
      </p:pic>
      <p:sp>
        <p:nvSpPr>
          <p:cNvPr id="27" name="Oval Callout 26"/>
          <p:cNvSpPr/>
          <p:nvPr/>
        </p:nvSpPr>
        <p:spPr>
          <a:xfrm>
            <a:off x="4252649" y="4754169"/>
            <a:ext cx="2092749" cy="1673843"/>
          </a:xfrm>
          <a:prstGeom prst="wedgeEllipseCallout">
            <a:avLst>
              <a:gd name="adj1" fmla="val 68350"/>
              <a:gd name="adj2" fmla="val -241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b="1" dirty="0">
                <a:solidFill>
                  <a:schemeClr val="tx1"/>
                </a:solidFill>
                <a:latin typeface="Lucida Console" pitchFamily="49" charset="0"/>
                <a:ea typeface="+mj-ea"/>
                <a:cs typeface="Segoe UI" pitchFamily="34" charset="0"/>
              </a:rPr>
              <a:t>このような</a:t>
            </a:r>
            <a:endParaRPr lang="en-US" altLang="ja-JP" sz="1700" b="1" dirty="0">
              <a:solidFill>
                <a:schemeClr val="tx1"/>
              </a:solidFill>
              <a:latin typeface="Lucida Console" pitchFamily="49" charset="0"/>
              <a:ea typeface="+mj-ea"/>
              <a:cs typeface="Segoe UI" pitchFamily="34" charset="0"/>
            </a:endParaRPr>
          </a:p>
          <a:p>
            <a:pPr algn="ctr"/>
            <a:r>
              <a:rPr lang="ja-JP" altLang="en-US" sz="1700" b="1" dirty="0">
                <a:solidFill>
                  <a:schemeClr val="tx1"/>
                </a:solidFill>
                <a:latin typeface="Lucida Console" pitchFamily="49" charset="0"/>
                <a:ea typeface="+mj-ea"/>
                <a:cs typeface="Segoe UI" pitchFamily="34" charset="0"/>
              </a:rPr>
              <a:t>学校間交流が可能だよ！</a:t>
            </a:r>
            <a:endParaRPr lang="en-US" sz="1700" b="1" dirty="0">
              <a:solidFill>
                <a:schemeClr val="tx1"/>
              </a:solidFill>
              <a:latin typeface="Lucida Console" pitchFamily="49" charset="0"/>
              <a:ea typeface="Segoe UI" pitchFamily="34" charset="0"/>
              <a:cs typeface="Segoe UI" pitchFamily="34" charset="0"/>
            </a:endParaRPr>
          </a:p>
        </p:txBody>
      </p:sp>
      <p:sp>
        <p:nvSpPr>
          <p:cNvPr id="4" name="流程圖: 替代程序 3"/>
          <p:cNvSpPr/>
          <p:nvPr/>
        </p:nvSpPr>
        <p:spPr>
          <a:xfrm>
            <a:off x="583602" y="1609742"/>
            <a:ext cx="2142588" cy="174574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体育館や講堂に集合し、お互いの伝統文化や得意分野を披露しあうもの。現地校に到着後、セレモニーとして実施する学校も多く、生徒同士がお互いを知るきっかけとなります。</a:t>
            </a:r>
            <a:endParaRPr lang="zh-TW" altLang="en-US"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2" name="圖片 1"/>
          <p:cNvPicPr>
            <a:picLocks noChangeAspect="1"/>
          </p:cNvPicPr>
          <p:nvPr/>
        </p:nvPicPr>
        <p:blipFill>
          <a:blip r:embed="rId4"/>
          <a:stretch>
            <a:fillRect/>
          </a:stretch>
        </p:blipFill>
        <p:spPr>
          <a:xfrm>
            <a:off x="1160272" y="3037553"/>
            <a:ext cx="1431293" cy="1014843"/>
          </a:xfrm>
          <a:prstGeom prst="rect">
            <a:avLst/>
          </a:prstGeom>
        </p:spPr>
      </p:pic>
      <p:sp>
        <p:nvSpPr>
          <p:cNvPr id="13" name="流程圖: 替代程序 12"/>
          <p:cNvSpPr/>
          <p:nvPr/>
        </p:nvSpPr>
        <p:spPr>
          <a:xfrm>
            <a:off x="679676" y="4783294"/>
            <a:ext cx="2148698" cy="181416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事前に現地校と討議するテーマを設定し、研究してきた内容をもとにディスカッションをしたり、ディベートを行ったりする例。調理など専門分野での共同授業も行われています。</a:t>
            </a:r>
            <a:endParaRPr lang="zh-TW"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4" name="流程圖: 替代程序 13"/>
          <p:cNvSpPr/>
          <p:nvPr/>
        </p:nvSpPr>
        <p:spPr>
          <a:xfrm>
            <a:off x="3321841" y="1619197"/>
            <a:ext cx="2244714" cy="173628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体育館や校庭で、なじみのあるスポーツを実施。日本、台湾の合同チームを編成すれば、より多くの会話が生まれます。言語に自信のない場合でも交流が図りやすいのも特徴です。</a:t>
            </a:r>
            <a:endParaRPr lang="zh-TW" altLang="en-US"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5" name="流程圖: 替代程序 14"/>
          <p:cNvSpPr/>
          <p:nvPr/>
        </p:nvSpPr>
        <p:spPr>
          <a:xfrm>
            <a:off x="6496042" y="1619196"/>
            <a:ext cx="2182872" cy="173628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双方の生徒が混合で小グループに分かれ、校内を案内してもらうなど自由な交流を行う例。各自が自力でコミニュケーションを取るうちに、あっという間に仲良くなるのがポイントです。</a:t>
            </a:r>
            <a:endParaRPr lang="en-US" altLang="ja-JP" sz="11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圖片 4"/>
          <p:cNvPicPr>
            <a:picLocks noChangeAspect="1"/>
          </p:cNvPicPr>
          <p:nvPr/>
        </p:nvPicPr>
        <p:blipFill>
          <a:blip r:embed="rId5"/>
          <a:stretch>
            <a:fillRect/>
          </a:stretch>
        </p:blipFill>
        <p:spPr>
          <a:xfrm>
            <a:off x="7086600" y="3062884"/>
            <a:ext cx="1494659" cy="1064572"/>
          </a:xfrm>
          <a:prstGeom prst="rect">
            <a:avLst/>
          </a:prstGeom>
        </p:spPr>
      </p:pic>
      <p:pic>
        <p:nvPicPr>
          <p:cNvPr id="7" name="圖片 6"/>
          <p:cNvPicPr>
            <a:picLocks noChangeAspect="1"/>
          </p:cNvPicPr>
          <p:nvPr/>
        </p:nvPicPr>
        <p:blipFill>
          <a:blip r:embed="rId6"/>
          <a:stretch>
            <a:fillRect/>
          </a:stretch>
        </p:blipFill>
        <p:spPr>
          <a:xfrm>
            <a:off x="3911408" y="3039328"/>
            <a:ext cx="1514625" cy="1075729"/>
          </a:xfrm>
          <a:prstGeom prst="rect">
            <a:avLst/>
          </a:prstGeom>
        </p:spPr>
      </p:pic>
      <p:pic>
        <p:nvPicPr>
          <p:cNvPr id="8" name="圖片 7"/>
          <p:cNvPicPr>
            <a:picLocks noChangeAspect="1"/>
          </p:cNvPicPr>
          <p:nvPr/>
        </p:nvPicPr>
        <p:blipFill>
          <a:blip r:embed="rId7"/>
          <a:stretch>
            <a:fillRect/>
          </a:stretch>
        </p:blipFill>
        <p:spPr>
          <a:xfrm>
            <a:off x="2683950" y="5410200"/>
            <a:ext cx="1415065" cy="998162"/>
          </a:xfrm>
          <a:prstGeom prst="rect">
            <a:avLst/>
          </a:prstGeom>
        </p:spPr>
      </p:pic>
      <p:grpSp>
        <p:nvGrpSpPr>
          <p:cNvPr id="24" name="群組 23"/>
          <p:cNvGrpSpPr/>
          <p:nvPr/>
        </p:nvGrpSpPr>
        <p:grpSpPr>
          <a:xfrm rot="270759">
            <a:off x="173241" y="1213759"/>
            <a:ext cx="1663909" cy="595342"/>
            <a:chOff x="115706" y="1245681"/>
            <a:chExt cx="2085640" cy="609600"/>
          </a:xfrm>
        </p:grpSpPr>
        <p:sp>
          <p:nvSpPr>
            <p:cNvPr id="22" name="綵帶: 捲曲上傾 21"/>
            <p:cNvSpPr/>
            <p:nvPr/>
          </p:nvSpPr>
          <p:spPr>
            <a:xfrm rot="10122090">
              <a:off x="115706" y="1245681"/>
              <a:ext cx="2085640" cy="609600"/>
            </a:xfrm>
            <a:prstGeom prst="ellipseRibbon2">
              <a:avLst>
                <a:gd name="adj1" fmla="val 25000"/>
                <a:gd name="adj2" fmla="val 73934"/>
                <a:gd name="adj3" fmla="val 12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sp>
          <p:nvSpPr>
            <p:cNvPr id="23" name="矩形 22"/>
            <p:cNvSpPr/>
            <p:nvPr/>
          </p:nvSpPr>
          <p:spPr>
            <a:xfrm rot="21004574">
              <a:off x="471105" y="1369723"/>
              <a:ext cx="1374219" cy="472721"/>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rPr>
                <a:t>文化交流</a:t>
              </a:r>
              <a:endParaRPr lang="en-US" altLang="ja-JP" sz="1200" dirty="0">
                <a:ln w="0"/>
                <a:effectLst>
                  <a:outerShdw blurRad="38100" dist="19050" dir="2700000" algn="tl" rotWithShape="0">
                    <a:schemeClr val="dk1">
                      <a:alpha val="40000"/>
                    </a:schemeClr>
                  </a:outerShdw>
                </a:effectLst>
              </a:endParaRPr>
            </a:p>
            <a:p>
              <a:pPr algn="ctr"/>
              <a:r>
                <a:rPr lang="ja-JP" altLang="en-US" sz="1200" dirty="0">
                  <a:ln w="0"/>
                  <a:effectLst>
                    <a:outerShdw blurRad="38100" dist="19050" dir="2700000" algn="tl" rotWithShape="0">
                      <a:schemeClr val="dk1">
                        <a:alpha val="40000"/>
                      </a:schemeClr>
                    </a:outerShdw>
                  </a:effectLst>
                </a:rPr>
                <a:t>をメインに</a:t>
              </a:r>
              <a:endParaRPr lang="zh-TW" altLang="en-US" sz="1200" dirty="0">
                <a:ln w="0"/>
                <a:effectLst>
                  <a:outerShdw blurRad="38100" dist="19050" dir="2700000" algn="tl" rotWithShape="0">
                    <a:schemeClr val="dk1">
                      <a:alpha val="40000"/>
                    </a:schemeClr>
                  </a:outerShdw>
                </a:effectLst>
              </a:endParaRPr>
            </a:p>
          </p:txBody>
        </p:sp>
      </p:grpSp>
      <p:grpSp>
        <p:nvGrpSpPr>
          <p:cNvPr id="29" name="群組 28"/>
          <p:cNvGrpSpPr/>
          <p:nvPr/>
        </p:nvGrpSpPr>
        <p:grpSpPr>
          <a:xfrm rot="270759">
            <a:off x="5894224" y="1218276"/>
            <a:ext cx="1663909" cy="595342"/>
            <a:chOff x="115706" y="1245681"/>
            <a:chExt cx="2085640" cy="609600"/>
          </a:xfrm>
        </p:grpSpPr>
        <p:sp>
          <p:nvSpPr>
            <p:cNvPr id="30" name="綵帶: 捲曲上傾 29"/>
            <p:cNvSpPr/>
            <p:nvPr/>
          </p:nvSpPr>
          <p:spPr>
            <a:xfrm rot="10122090">
              <a:off x="115706" y="1245681"/>
              <a:ext cx="2085640" cy="609600"/>
            </a:xfrm>
            <a:prstGeom prst="ellipseRibbon2">
              <a:avLst>
                <a:gd name="adj1" fmla="val 25000"/>
                <a:gd name="adj2" fmla="val 73934"/>
                <a:gd name="adj3" fmla="val 12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solidFill>
                  <a:schemeClr val="tx1"/>
                </a:solidFill>
              </a:endParaRPr>
            </a:p>
          </p:txBody>
        </p:sp>
        <p:sp>
          <p:nvSpPr>
            <p:cNvPr id="31" name="矩形 30"/>
            <p:cNvSpPr/>
            <p:nvPr/>
          </p:nvSpPr>
          <p:spPr>
            <a:xfrm rot="21004574">
              <a:off x="471105" y="1369723"/>
              <a:ext cx="1374219" cy="47272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rPr>
                <a:t>自由交流</a:t>
              </a:r>
              <a:endParaRPr lang="en-US" altLang="ja-JP" sz="1200" dirty="0">
                <a:ln w="0"/>
                <a:effectLst>
                  <a:outerShdw blurRad="38100" dist="19050" dir="2700000" algn="tl" rotWithShape="0">
                    <a:schemeClr val="dk1">
                      <a:alpha val="40000"/>
                    </a:schemeClr>
                  </a:outerShdw>
                </a:effectLst>
              </a:endParaRPr>
            </a:p>
            <a:p>
              <a:pPr algn="ctr"/>
              <a:r>
                <a:rPr lang="ja-JP" altLang="en-US" sz="1200" dirty="0">
                  <a:ln w="0"/>
                  <a:effectLst>
                    <a:outerShdw blurRad="38100" dist="19050" dir="2700000" algn="tl" rotWithShape="0">
                      <a:schemeClr val="dk1">
                        <a:alpha val="40000"/>
                      </a:schemeClr>
                    </a:outerShdw>
                  </a:effectLst>
                </a:rPr>
                <a:t>をメインに</a:t>
              </a:r>
              <a:endParaRPr lang="zh-TW" altLang="en-US" sz="1200" dirty="0">
                <a:ln w="0"/>
                <a:effectLst>
                  <a:outerShdw blurRad="38100" dist="19050" dir="2700000" algn="tl" rotWithShape="0">
                    <a:schemeClr val="dk1">
                      <a:alpha val="40000"/>
                    </a:schemeClr>
                  </a:outerShdw>
                </a:effectLst>
              </a:endParaRPr>
            </a:p>
          </p:txBody>
        </p:sp>
      </p:grpSp>
      <p:grpSp>
        <p:nvGrpSpPr>
          <p:cNvPr id="32" name="群組 31"/>
          <p:cNvGrpSpPr/>
          <p:nvPr/>
        </p:nvGrpSpPr>
        <p:grpSpPr>
          <a:xfrm rot="270759">
            <a:off x="319773" y="4401054"/>
            <a:ext cx="1663909" cy="595342"/>
            <a:chOff x="115706" y="1245681"/>
            <a:chExt cx="2085640" cy="609600"/>
          </a:xfrm>
        </p:grpSpPr>
        <p:sp>
          <p:nvSpPr>
            <p:cNvPr id="33" name="綵帶: 捲曲上傾 32"/>
            <p:cNvSpPr/>
            <p:nvPr/>
          </p:nvSpPr>
          <p:spPr>
            <a:xfrm rot="10122090">
              <a:off x="115706" y="1245681"/>
              <a:ext cx="2085640" cy="609600"/>
            </a:xfrm>
            <a:prstGeom prst="ellipseRibbon2">
              <a:avLst>
                <a:gd name="adj1" fmla="val 25000"/>
                <a:gd name="adj2" fmla="val 73934"/>
                <a:gd name="adj3" fmla="val 12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solidFill>
                  <a:schemeClr val="tx1"/>
                </a:solidFill>
              </a:endParaRPr>
            </a:p>
          </p:txBody>
        </p:sp>
        <p:sp>
          <p:nvSpPr>
            <p:cNvPr id="34" name="矩形 33"/>
            <p:cNvSpPr/>
            <p:nvPr/>
          </p:nvSpPr>
          <p:spPr>
            <a:xfrm rot="21004574">
              <a:off x="471105" y="1369723"/>
              <a:ext cx="1374219" cy="472721"/>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rPr>
                <a:t>特別交流</a:t>
              </a:r>
              <a:endParaRPr lang="en-US" altLang="ja-JP" sz="1200" dirty="0">
                <a:ln w="0"/>
                <a:effectLst>
                  <a:outerShdw blurRad="38100" dist="19050" dir="2700000" algn="tl" rotWithShape="0">
                    <a:schemeClr val="dk1">
                      <a:alpha val="40000"/>
                    </a:schemeClr>
                  </a:outerShdw>
                </a:effectLst>
              </a:endParaRPr>
            </a:p>
            <a:p>
              <a:pPr algn="ctr"/>
              <a:r>
                <a:rPr lang="ja-JP" altLang="en-US" sz="1200" dirty="0">
                  <a:ln w="0"/>
                  <a:effectLst>
                    <a:outerShdw blurRad="38100" dist="19050" dir="2700000" algn="tl" rotWithShape="0">
                      <a:schemeClr val="dk1">
                        <a:alpha val="40000"/>
                      </a:schemeClr>
                    </a:outerShdw>
                  </a:effectLst>
                </a:rPr>
                <a:t>をメインに</a:t>
              </a:r>
              <a:endParaRPr lang="zh-TW" altLang="en-US" sz="1200" dirty="0">
                <a:ln w="0"/>
                <a:effectLst>
                  <a:outerShdw blurRad="38100" dist="19050" dir="2700000" algn="tl" rotWithShape="0">
                    <a:schemeClr val="dk1">
                      <a:alpha val="40000"/>
                    </a:schemeClr>
                  </a:outerShdw>
                </a:effectLst>
              </a:endParaRPr>
            </a:p>
          </p:txBody>
        </p:sp>
      </p:grpSp>
      <p:grpSp>
        <p:nvGrpSpPr>
          <p:cNvPr id="35" name="群組 34"/>
          <p:cNvGrpSpPr/>
          <p:nvPr/>
        </p:nvGrpSpPr>
        <p:grpSpPr>
          <a:xfrm rot="270759">
            <a:off x="2857719" y="1197819"/>
            <a:ext cx="1663909" cy="595342"/>
            <a:chOff x="115706" y="1245681"/>
            <a:chExt cx="2085640" cy="609600"/>
          </a:xfrm>
        </p:grpSpPr>
        <p:sp>
          <p:nvSpPr>
            <p:cNvPr id="36" name="綵帶: 捲曲上傾 35"/>
            <p:cNvSpPr/>
            <p:nvPr/>
          </p:nvSpPr>
          <p:spPr>
            <a:xfrm rot="10122090">
              <a:off x="115706" y="1245681"/>
              <a:ext cx="2085640" cy="609600"/>
            </a:xfrm>
            <a:prstGeom prst="ellipseRibbon2">
              <a:avLst>
                <a:gd name="adj1" fmla="val 25000"/>
                <a:gd name="adj2" fmla="val 73934"/>
                <a:gd name="adj3" fmla="val 1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solidFill>
                  <a:schemeClr val="tx1"/>
                </a:solidFill>
              </a:endParaRPr>
            </a:p>
          </p:txBody>
        </p:sp>
        <p:sp>
          <p:nvSpPr>
            <p:cNvPr id="37" name="矩形 36"/>
            <p:cNvSpPr/>
            <p:nvPr/>
          </p:nvSpPr>
          <p:spPr>
            <a:xfrm rot="21004574">
              <a:off x="471105" y="1369724"/>
              <a:ext cx="1374219" cy="47272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rPr>
                <a:t>スポーツ交流をメインに</a:t>
              </a:r>
              <a:endParaRPr lang="zh-TW" altLang="en-US" sz="1200" dirty="0">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56651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語音泡泡: 橢圓形 1101"/>
          <p:cNvSpPr/>
          <p:nvPr/>
        </p:nvSpPr>
        <p:spPr>
          <a:xfrm>
            <a:off x="6891913" y="3809297"/>
            <a:ext cx="1867023" cy="946856"/>
          </a:xfrm>
          <a:prstGeom prst="wedgeEllipseCallout">
            <a:avLst>
              <a:gd name="adj1" fmla="val 46510"/>
              <a:gd name="adj2" fmla="val 7269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4.</a:t>
            </a:r>
            <a:r>
              <a:rPr lang="ja-JP" altLang="en-US" sz="3800" dirty="0">
                <a:solidFill>
                  <a:schemeClr val="bg1"/>
                </a:solidFill>
              </a:rPr>
              <a:t>学校交流申請に関する　フローチャート</a:t>
            </a:r>
            <a:endParaRPr lang="en-US" sz="3800" b="1" dirty="0">
              <a:solidFill>
                <a:schemeClr val="bg1"/>
              </a:solidFill>
            </a:endParaRPr>
          </a:p>
        </p:txBody>
      </p:sp>
      <p:grpSp>
        <p:nvGrpSpPr>
          <p:cNvPr id="93" name="群組 92"/>
          <p:cNvGrpSpPr/>
          <p:nvPr/>
        </p:nvGrpSpPr>
        <p:grpSpPr>
          <a:xfrm>
            <a:off x="688588" y="1064524"/>
            <a:ext cx="1810007" cy="1412241"/>
            <a:chOff x="498566" y="1052378"/>
            <a:chExt cx="1810007" cy="1452962"/>
          </a:xfrm>
        </p:grpSpPr>
        <p:sp>
          <p:nvSpPr>
            <p:cNvPr id="52" name="Rectangle 15"/>
            <p:cNvSpPr/>
            <p:nvPr/>
          </p:nvSpPr>
          <p:spPr>
            <a:xfrm>
              <a:off x="498566" y="1052378"/>
              <a:ext cx="1810007" cy="14243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ja-JP" altLang="en-US" sz="1600" dirty="0">
                  <a:latin typeface="Meiryo UI" panose="020B0604030504040204" pitchFamily="34" charset="-128"/>
                  <a:ea typeface="Meiryo UI" panose="020B0604030504040204" pitchFamily="34" charset="-128"/>
                  <a:cs typeface="Meiryo UI" panose="020B0604030504040204" pitchFamily="34" charset="-128"/>
                </a:rPr>
                <a:t>台湾学校</a:t>
              </a:r>
              <a:endParaRPr lang="en-US" sz="16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53" name="Picture 3" descr="C:\Temp\Rar$DI00.306\icon_3g_128.png"/>
            <p:cNvPicPr>
              <a:picLocks noChangeAspect="1" noChangeArrowheads="1"/>
            </p:cNvPicPr>
            <p:nvPr/>
          </p:nvPicPr>
          <p:blipFill>
            <a:blip r:embed="rId3" cstate="print"/>
            <a:srcRect/>
            <a:stretch>
              <a:fillRect/>
            </a:stretch>
          </p:blipFill>
          <p:spPr bwMode="auto">
            <a:xfrm>
              <a:off x="762000" y="1142705"/>
              <a:ext cx="1219200" cy="1362635"/>
            </a:xfrm>
            <a:prstGeom prst="rect">
              <a:avLst/>
            </a:prstGeom>
            <a:noFill/>
          </p:spPr>
        </p:pic>
      </p:grpSp>
      <p:grpSp>
        <p:nvGrpSpPr>
          <p:cNvPr id="54" name="群組 53"/>
          <p:cNvGrpSpPr/>
          <p:nvPr/>
        </p:nvGrpSpPr>
        <p:grpSpPr>
          <a:xfrm>
            <a:off x="4007963" y="1064524"/>
            <a:ext cx="1600200" cy="1412241"/>
            <a:chOff x="-1828800" y="3997959"/>
            <a:chExt cx="1600200" cy="1412241"/>
          </a:xfrm>
        </p:grpSpPr>
        <p:sp>
          <p:nvSpPr>
            <p:cNvPr id="55" name="Rectangle 10"/>
            <p:cNvSpPr/>
            <p:nvPr/>
          </p:nvSpPr>
          <p:spPr>
            <a:xfrm>
              <a:off x="-1828800" y="3997959"/>
              <a:ext cx="1600200" cy="1412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a:latin typeface="Meiryo UI" panose="020B0604030504040204" pitchFamily="34" charset="-128"/>
                  <a:ea typeface="Meiryo UI" panose="020B0604030504040204" pitchFamily="34" charset="-128"/>
                  <a:cs typeface="Meiryo UI" panose="020B0604030504040204" pitchFamily="34" charset="-128"/>
                </a:rPr>
                <a:t>弊社</a:t>
              </a:r>
              <a:endParaRPr lang="en-US" sz="14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56" name="Picture 4"/>
            <p:cNvPicPr>
              <a:picLocks noChangeAspect="1" noChangeArrowheads="1"/>
            </p:cNvPicPr>
            <p:nvPr/>
          </p:nvPicPr>
          <p:blipFill>
            <a:blip r:embed="rId4" cstate="print"/>
            <a:srcRect/>
            <a:stretch>
              <a:fillRect/>
            </a:stretch>
          </p:blipFill>
          <p:spPr bwMode="auto">
            <a:xfrm>
              <a:off x="-1676400" y="4474059"/>
              <a:ext cx="1295400" cy="902362"/>
            </a:xfrm>
            <a:prstGeom prst="rect">
              <a:avLst/>
            </a:prstGeom>
            <a:noFill/>
            <a:ln w="0">
              <a:solidFill>
                <a:schemeClr val="accent1"/>
              </a:solidFill>
              <a:miter lim="800000"/>
              <a:headEnd/>
              <a:tailEnd/>
            </a:ln>
            <a:effectLst/>
          </p:spPr>
        </p:pic>
      </p:grpSp>
      <p:grpSp>
        <p:nvGrpSpPr>
          <p:cNvPr id="57" name="群組 56"/>
          <p:cNvGrpSpPr/>
          <p:nvPr/>
        </p:nvGrpSpPr>
        <p:grpSpPr>
          <a:xfrm>
            <a:off x="4007963" y="3199176"/>
            <a:ext cx="1607663" cy="1284730"/>
            <a:chOff x="885520" y="3886200"/>
            <a:chExt cx="2162480" cy="1532921"/>
          </a:xfrm>
        </p:grpSpPr>
        <p:sp>
          <p:nvSpPr>
            <p:cNvPr id="58" name="Rectangle 22"/>
            <p:cNvSpPr/>
            <p:nvPr/>
          </p:nvSpPr>
          <p:spPr>
            <a:xfrm>
              <a:off x="885520" y="3886200"/>
              <a:ext cx="216248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ja-JP" altLang="en-US" sz="900" dirty="0">
                  <a:latin typeface="Meiryo UI" panose="020B0604030504040204" pitchFamily="34" charset="-128"/>
                  <a:ea typeface="Meiryo UI" panose="020B0604030504040204" pitchFamily="34" charset="-128"/>
                  <a:cs typeface="Meiryo UI" panose="020B0604030504040204" pitchFamily="34" charset="-128"/>
                </a:rPr>
                <a:t>交通部観光局</a:t>
              </a:r>
              <a:r>
                <a:rPr lang="en-US" altLang="ja-JP" sz="900" dirty="0">
                  <a:latin typeface="Meiryo UI" panose="020B0604030504040204" pitchFamily="34" charset="-128"/>
                  <a:ea typeface="Meiryo UI" panose="020B0604030504040204" pitchFamily="34" charset="-128"/>
                  <a:cs typeface="Meiryo UI" panose="020B0604030504040204" pitchFamily="34" charset="-128"/>
                </a:rPr>
                <a:t>/</a:t>
              </a:r>
              <a:r>
                <a:rPr lang="ja-JP" altLang="en-US" sz="900" dirty="0">
                  <a:latin typeface="Meiryo UI" panose="020B0604030504040204" pitchFamily="34" charset="-128"/>
                  <a:ea typeface="Meiryo UI" panose="020B0604030504040204" pitchFamily="34" charset="-128"/>
                  <a:cs typeface="Meiryo UI" panose="020B0604030504040204" pitchFamily="34" charset="-128"/>
                </a:rPr>
                <a:t>台湾観光協会</a:t>
              </a:r>
              <a:endParaRPr lang="en-US" sz="9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59" name="Picture 2" descr="C:\Temp\Rar$DI00.632\icon_3g_192.png"/>
            <p:cNvPicPr>
              <a:picLocks noChangeAspect="1" noChangeArrowheads="1"/>
            </p:cNvPicPr>
            <p:nvPr/>
          </p:nvPicPr>
          <p:blipFill>
            <a:blip r:embed="rId5" cstate="print"/>
            <a:srcRect/>
            <a:stretch>
              <a:fillRect/>
            </a:stretch>
          </p:blipFill>
          <p:spPr bwMode="auto">
            <a:xfrm>
              <a:off x="1270293" y="4108635"/>
              <a:ext cx="1310486" cy="1310486"/>
            </a:xfrm>
            <a:prstGeom prst="rect">
              <a:avLst/>
            </a:prstGeom>
            <a:noFill/>
          </p:spPr>
        </p:pic>
      </p:grpSp>
      <p:grpSp>
        <p:nvGrpSpPr>
          <p:cNvPr id="60" name="群組 59"/>
          <p:cNvGrpSpPr/>
          <p:nvPr/>
        </p:nvGrpSpPr>
        <p:grpSpPr>
          <a:xfrm>
            <a:off x="7223790" y="1047481"/>
            <a:ext cx="1562100" cy="1412241"/>
            <a:chOff x="7155533" y="1143000"/>
            <a:chExt cx="1607467" cy="1563278"/>
          </a:xfrm>
        </p:grpSpPr>
        <p:sp>
          <p:nvSpPr>
            <p:cNvPr id="61" name="Rectangle 35"/>
            <p:cNvSpPr/>
            <p:nvPr/>
          </p:nvSpPr>
          <p:spPr>
            <a:xfrm>
              <a:off x="7155533" y="1143000"/>
              <a:ext cx="1607467" cy="1563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御校</a:t>
              </a:r>
              <a:endParaRPr lang="en-US" sz="14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2" name="Picture 6" descr="クリックすると新しいウィンドウで開きます"/>
            <p:cNvPicPr>
              <a:picLocks noChangeAspect="1" noChangeArrowheads="1"/>
            </p:cNvPicPr>
            <p:nvPr/>
          </p:nvPicPr>
          <p:blipFill>
            <a:blip r:embed="rId6" cstate="print"/>
            <a:srcRect/>
            <a:stretch>
              <a:fillRect/>
            </a:stretch>
          </p:blipFill>
          <p:spPr bwMode="auto">
            <a:xfrm>
              <a:off x="7315200" y="1524000"/>
              <a:ext cx="1295400" cy="1066800"/>
            </a:xfrm>
            <a:prstGeom prst="rect">
              <a:avLst/>
            </a:prstGeom>
            <a:noFill/>
            <a:ln>
              <a:noFill/>
            </a:ln>
          </p:spPr>
        </p:pic>
      </p:grpSp>
      <p:sp>
        <p:nvSpPr>
          <p:cNvPr id="64" name="Rectangle 39"/>
          <p:cNvSpPr/>
          <p:nvPr/>
        </p:nvSpPr>
        <p:spPr>
          <a:xfrm>
            <a:off x="743254" y="3934751"/>
            <a:ext cx="2445863" cy="10636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教育局</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台湾国際教育旅行連盟</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（台湾各都市の教育局）</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 name="直線單箭頭接點 9"/>
          <p:cNvCxnSpPr/>
          <p:nvPr/>
        </p:nvCxnSpPr>
        <p:spPr>
          <a:xfrm flipH="1">
            <a:off x="5781232" y="1540623"/>
            <a:ext cx="1286034" cy="11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7" name="群組 16"/>
          <p:cNvGrpSpPr/>
          <p:nvPr/>
        </p:nvGrpSpPr>
        <p:grpSpPr>
          <a:xfrm>
            <a:off x="4007964" y="5162513"/>
            <a:ext cx="1650172" cy="1514142"/>
            <a:chOff x="5492750" y="3102989"/>
            <a:chExt cx="1919926" cy="1580164"/>
          </a:xfrm>
        </p:grpSpPr>
        <p:sp>
          <p:nvSpPr>
            <p:cNvPr id="66" name="Rectangle 22"/>
            <p:cNvSpPr/>
            <p:nvPr/>
          </p:nvSpPr>
          <p:spPr>
            <a:xfrm>
              <a:off x="5492750" y="3102989"/>
              <a:ext cx="1919926" cy="15801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ja-JP" altLang="en-US" sz="1050" dirty="0">
                  <a:latin typeface="Meiryo UI" panose="020B0604030504040204" pitchFamily="34" charset="-128"/>
                  <a:ea typeface="Meiryo UI" panose="020B0604030504040204" pitchFamily="34" charset="-128"/>
                  <a:cs typeface="Meiryo UI" panose="020B0604030504040204" pitchFamily="34" charset="-128"/>
                </a:rPr>
                <a:t>台北駐日経済文化代表処</a:t>
              </a:r>
              <a:endParaRPr lang="en-US" sz="105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3" name="圖片 12" descr="矢量商业建筑物图片素材下载-广告/创意/商业-图图网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3147" y="3450557"/>
              <a:ext cx="1195500" cy="1065276"/>
            </a:xfrm>
            <a:prstGeom prst="rect">
              <a:avLst/>
            </a:prstGeom>
          </p:spPr>
        </p:pic>
      </p:grpSp>
      <p:cxnSp>
        <p:nvCxnSpPr>
          <p:cNvPr id="68" name="直線單箭頭接點 67"/>
          <p:cNvCxnSpPr/>
          <p:nvPr/>
        </p:nvCxnSpPr>
        <p:spPr>
          <a:xfrm flipH="1" flipV="1">
            <a:off x="2664623" y="1375004"/>
            <a:ext cx="10710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直線接點 77"/>
          <p:cNvCxnSpPr/>
          <p:nvPr/>
        </p:nvCxnSpPr>
        <p:spPr>
          <a:xfrm>
            <a:off x="8101156" y="2525542"/>
            <a:ext cx="0" cy="2960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直線接點 82"/>
          <p:cNvCxnSpPr/>
          <p:nvPr/>
        </p:nvCxnSpPr>
        <p:spPr>
          <a:xfrm flipH="1">
            <a:off x="6705600" y="2821632"/>
            <a:ext cx="15805" cy="3097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線單箭頭接點 84"/>
          <p:cNvCxnSpPr/>
          <p:nvPr/>
        </p:nvCxnSpPr>
        <p:spPr>
          <a:xfrm flipH="1">
            <a:off x="6019800" y="5919584"/>
            <a:ext cx="6858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直線單箭頭接點 94"/>
          <p:cNvCxnSpPr/>
          <p:nvPr/>
        </p:nvCxnSpPr>
        <p:spPr>
          <a:xfrm>
            <a:off x="4851697" y="2554932"/>
            <a:ext cx="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25" name="文字方塊 1024"/>
          <p:cNvSpPr txBox="1"/>
          <p:nvPr/>
        </p:nvSpPr>
        <p:spPr>
          <a:xfrm>
            <a:off x="4871435" y="2632980"/>
            <a:ext cx="902811" cy="307777"/>
          </a:xfrm>
          <a:prstGeom prst="rect">
            <a:avLst/>
          </a:prstGeom>
          <a:noFill/>
        </p:spPr>
        <p:txBody>
          <a:bodyPr wrap="none" rtlCol="0">
            <a:spAutoFit/>
          </a:bodyPr>
          <a:lstStyle/>
          <a:p>
            <a:r>
              <a:rPr lang="ja-JP" altLang="en-US" sz="1400" dirty="0">
                <a:latin typeface="Meiryo UI" panose="020B0604030504040204" pitchFamily="34" charset="-128"/>
                <a:ea typeface="Meiryo UI" panose="020B0604030504040204" pitchFamily="34" charset="-128"/>
                <a:cs typeface="Meiryo UI" panose="020B0604030504040204" pitchFamily="34" charset="-128"/>
              </a:rPr>
              <a:t>②仮申請</a:t>
            </a:r>
            <a:endParaRPr lang="zh-TW"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1029" name="文字方塊 1028"/>
          <p:cNvSpPr txBox="1"/>
          <p:nvPr/>
        </p:nvSpPr>
        <p:spPr>
          <a:xfrm>
            <a:off x="5955965" y="1165991"/>
            <a:ext cx="1344724" cy="276999"/>
          </a:xfrm>
          <a:prstGeom prst="rect">
            <a:avLst/>
          </a:prstGeom>
          <a:noFill/>
        </p:spPr>
        <p:txBody>
          <a:bodyPr wrap="square" rtlCol="0">
            <a:spAutoFit/>
          </a:bodyPr>
          <a:lstStyle/>
          <a:p>
            <a:r>
              <a:rPr lang="ja-JP" altLang="en-US" sz="1200" b="1" dirty="0">
                <a:latin typeface="Meiryo UI" panose="020B0604030504040204" pitchFamily="34" charset="-128"/>
                <a:ea typeface="Meiryo UI" panose="020B0604030504040204" pitchFamily="34" charset="-128"/>
                <a:cs typeface="Meiryo UI" panose="020B0604030504040204" pitchFamily="34" charset="-128"/>
              </a:rPr>
              <a:t>①弊社依頼</a:t>
            </a:r>
            <a:endParaRPr lang="zh-TW" altLang="en-US" sz="1200" b="1"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1032" name="文字方塊 1031"/>
          <p:cNvSpPr txBox="1"/>
          <p:nvPr/>
        </p:nvSpPr>
        <p:spPr>
          <a:xfrm>
            <a:off x="6934201" y="2920632"/>
            <a:ext cx="2157198" cy="646331"/>
          </a:xfrm>
          <a:prstGeom prst="rect">
            <a:avLst/>
          </a:prstGeom>
          <a:noFill/>
        </p:spPr>
        <p:txBody>
          <a:bodyPr wrap="square" rtlCol="0">
            <a:spAutoFit/>
          </a:bodyPr>
          <a:lstStyle/>
          <a:p>
            <a:r>
              <a:rPr lang="ja-JP" altLang="en-US" sz="1200" b="1" dirty="0">
                <a:latin typeface="Meiryo UI" panose="020B0604030504040204" pitchFamily="34" charset="-128"/>
                <a:ea typeface="Meiryo UI" panose="020B0604030504040204" pitchFamily="34" charset="-128"/>
                <a:cs typeface="Meiryo UI" panose="020B0604030504040204" pitchFamily="34" charset="-128"/>
              </a:rPr>
              <a:t>①または</a:t>
            </a:r>
            <a:endParaRPr lang="en-US" altLang="ja-JP" sz="1200" b="1"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b="1" dirty="0">
                <a:latin typeface="Meiryo UI" panose="020B0604030504040204" pitchFamily="34" charset="-128"/>
                <a:ea typeface="Meiryo UI" panose="020B0604030504040204" pitchFamily="34" charset="-128"/>
                <a:cs typeface="Meiryo UI" panose="020B0604030504040204" pitchFamily="34" charset="-128"/>
              </a:rPr>
              <a:t>≪台北駐日経済文化代表処≫</a:t>
            </a:r>
            <a:endParaRPr lang="en-US" altLang="ja-JP" sz="1200" b="1"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b="1" dirty="0">
                <a:latin typeface="Meiryo UI" panose="020B0604030504040204" pitchFamily="34" charset="-128"/>
                <a:ea typeface="Meiryo UI" panose="020B0604030504040204" pitchFamily="34" charset="-128"/>
                <a:cs typeface="Meiryo UI" panose="020B0604030504040204" pitchFamily="34" charset="-128"/>
              </a:rPr>
              <a:t>　へ申請依頼。</a:t>
            </a:r>
            <a:endParaRPr lang="en-US" altLang="zh-TW" sz="1200" b="1"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42" name="直線單箭頭接點 1041"/>
          <p:cNvCxnSpPr/>
          <p:nvPr/>
        </p:nvCxnSpPr>
        <p:spPr>
          <a:xfrm>
            <a:off x="4495800" y="4531707"/>
            <a:ext cx="0" cy="5702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45" name="直線單箭頭接點 1044"/>
          <p:cNvCxnSpPr/>
          <p:nvPr/>
        </p:nvCxnSpPr>
        <p:spPr>
          <a:xfrm flipH="1" flipV="1">
            <a:off x="4751365" y="4525663"/>
            <a:ext cx="7060" cy="55533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48" name="文字方塊 1047"/>
          <p:cNvSpPr txBox="1"/>
          <p:nvPr/>
        </p:nvSpPr>
        <p:spPr>
          <a:xfrm>
            <a:off x="4948758" y="4662963"/>
            <a:ext cx="1221388" cy="307777"/>
          </a:xfrm>
          <a:prstGeom prst="rect">
            <a:avLst/>
          </a:prstGeom>
          <a:noFill/>
        </p:spPr>
        <p:txBody>
          <a:bodyPr wrap="square" rtlCol="0">
            <a:spAutoFit/>
          </a:bodyPr>
          <a:lstStyle/>
          <a:p>
            <a:r>
              <a:rPr lang="ja-JP" altLang="en-US" sz="1400" dirty="0">
                <a:latin typeface="Meiryo UI" panose="020B0604030504040204" pitchFamily="34" charset="-128"/>
                <a:ea typeface="Meiryo UI" panose="020B0604030504040204" pitchFamily="34" charset="-128"/>
                <a:cs typeface="Meiryo UI" panose="020B0604030504040204" pitchFamily="34" charset="-128"/>
              </a:rPr>
              <a:t>③連絡確認</a:t>
            </a:r>
            <a:endParaRPr lang="zh-TW"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52" name="直線單箭頭接點 1051"/>
          <p:cNvCxnSpPr/>
          <p:nvPr/>
        </p:nvCxnSpPr>
        <p:spPr>
          <a:xfrm flipH="1">
            <a:off x="3352800" y="4085708"/>
            <a:ext cx="533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8" name="直線接點 1057"/>
          <p:cNvCxnSpPr/>
          <p:nvPr/>
        </p:nvCxnSpPr>
        <p:spPr>
          <a:xfrm flipH="1">
            <a:off x="2030576" y="5919584"/>
            <a:ext cx="18556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0" name="直線單箭頭接點 1059"/>
          <p:cNvCxnSpPr/>
          <p:nvPr/>
        </p:nvCxnSpPr>
        <p:spPr>
          <a:xfrm flipV="1">
            <a:off x="2051377" y="5162513"/>
            <a:ext cx="0" cy="757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63" name="文字方塊 1062"/>
          <p:cNvSpPr txBox="1"/>
          <p:nvPr/>
        </p:nvSpPr>
        <p:spPr>
          <a:xfrm>
            <a:off x="3402477" y="4278456"/>
            <a:ext cx="400110" cy="1349087"/>
          </a:xfrm>
          <a:prstGeom prst="rect">
            <a:avLst/>
          </a:prstGeom>
          <a:noFill/>
        </p:spPr>
        <p:txBody>
          <a:bodyPr vert="eaVert" wrap="none" rtlCol="0">
            <a:spAutoFit/>
          </a:bodyPr>
          <a:lstStyle/>
          <a:p>
            <a:r>
              <a:rPr lang="ja-JP" altLang="en-US" sz="1400" dirty="0">
                <a:latin typeface="Meiryo UI" panose="020B0604030504040204" pitchFamily="34" charset="-128"/>
                <a:ea typeface="Meiryo UI" panose="020B0604030504040204" pitchFamily="34" charset="-128"/>
                <a:cs typeface="Meiryo UI" panose="020B0604030504040204" pitchFamily="34" charset="-128"/>
              </a:rPr>
              <a:t>④申請資料提出</a:t>
            </a:r>
            <a:endParaRPr lang="zh-TW"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66" name="直線單箭頭接點 1065"/>
          <p:cNvCxnSpPr/>
          <p:nvPr/>
        </p:nvCxnSpPr>
        <p:spPr>
          <a:xfrm flipV="1">
            <a:off x="1219200" y="2579551"/>
            <a:ext cx="0" cy="1156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69" name="文字方塊 1068"/>
          <p:cNvSpPr txBox="1"/>
          <p:nvPr/>
        </p:nvSpPr>
        <p:spPr>
          <a:xfrm>
            <a:off x="140058" y="2923932"/>
            <a:ext cx="1079142" cy="461665"/>
          </a:xfrm>
          <a:prstGeom prst="rect">
            <a:avLst/>
          </a:prstGeom>
          <a:noFill/>
        </p:spPr>
        <p:txBody>
          <a:bodyPr wrap="none" rtlCol="0">
            <a:spAutoFit/>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⑤学校の選定</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　　資料提出</a:t>
            </a:r>
            <a:endParaRPr lang="zh-TW" altLang="en-US" sz="12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71" name="直線單箭頭接點 1070"/>
          <p:cNvCxnSpPr/>
          <p:nvPr/>
        </p:nvCxnSpPr>
        <p:spPr>
          <a:xfrm>
            <a:off x="1600200" y="2647650"/>
            <a:ext cx="0" cy="11030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72" name="文字方塊 1071"/>
          <p:cNvSpPr txBox="1"/>
          <p:nvPr/>
        </p:nvSpPr>
        <p:spPr>
          <a:xfrm>
            <a:off x="1604030" y="2922177"/>
            <a:ext cx="646331" cy="276999"/>
          </a:xfrm>
          <a:prstGeom prst="rect">
            <a:avLst/>
          </a:prstGeom>
          <a:noFill/>
        </p:spPr>
        <p:txBody>
          <a:bodyPr wrap="none" rtlCol="0">
            <a:spAutoFit/>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⑥回答</a:t>
            </a:r>
            <a:endParaRPr lang="zh-TW" altLang="en-US" sz="12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78" name="直線單箭頭接點 1077"/>
          <p:cNvCxnSpPr/>
          <p:nvPr/>
        </p:nvCxnSpPr>
        <p:spPr>
          <a:xfrm flipV="1">
            <a:off x="2450502" y="2579551"/>
            <a:ext cx="1298753" cy="10878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83" name="文字方塊 1082"/>
          <p:cNvSpPr txBox="1"/>
          <p:nvPr/>
        </p:nvSpPr>
        <p:spPr>
          <a:xfrm>
            <a:off x="2850188" y="3289964"/>
            <a:ext cx="954107" cy="276999"/>
          </a:xfrm>
          <a:prstGeom prst="rect">
            <a:avLst/>
          </a:prstGeom>
          <a:noFill/>
        </p:spPr>
        <p:txBody>
          <a:bodyPr wrap="none" rtlCol="0">
            <a:spAutoFit/>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⑦回答通知</a:t>
            </a:r>
            <a:endParaRPr lang="zh-TW" altLang="en-US" sz="12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85" name="直線單箭頭接點 1084"/>
          <p:cNvCxnSpPr/>
          <p:nvPr/>
        </p:nvCxnSpPr>
        <p:spPr>
          <a:xfrm flipV="1">
            <a:off x="2706834" y="1925060"/>
            <a:ext cx="1128060" cy="827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90" name="文字方塊 1089"/>
          <p:cNvSpPr txBox="1"/>
          <p:nvPr/>
        </p:nvSpPr>
        <p:spPr>
          <a:xfrm>
            <a:off x="2706834" y="1511475"/>
            <a:ext cx="1031051" cy="276999"/>
          </a:xfrm>
          <a:prstGeom prst="rect">
            <a:avLst/>
          </a:prstGeom>
          <a:noFill/>
        </p:spPr>
        <p:txBody>
          <a:bodyPr wrap="none" rtlCol="0">
            <a:spAutoFit/>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⑧連絡・確認</a:t>
            </a:r>
            <a:endParaRPr lang="zh-TW" altLang="en-US" sz="1200" dirty="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094" name="直線接點 1093"/>
          <p:cNvCxnSpPr/>
          <p:nvPr/>
        </p:nvCxnSpPr>
        <p:spPr>
          <a:xfrm flipH="1" flipV="1">
            <a:off x="6713502" y="2816361"/>
            <a:ext cx="1387654" cy="5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直線單箭頭接點 169"/>
          <p:cNvCxnSpPr/>
          <p:nvPr/>
        </p:nvCxnSpPr>
        <p:spPr>
          <a:xfrm flipV="1">
            <a:off x="5851946" y="1826921"/>
            <a:ext cx="1223745" cy="177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1" name="Rectangle 48"/>
          <p:cNvSpPr/>
          <p:nvPr/>
        </p:nvSpPr>
        <p:spPr>
          <a:xfrm>
            <a:off x="5791201" y="2069516"/>
            <a:ext cx="1276065" cy="42814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⑨</a:t>
            </a:r>
            <a:r>
              <a:rPr lang="en-US" altLang="ja-JP"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SMI</a:t>
            </a:r>
            <a:r>
              <a:rPr lang="ja-JP" altLang="en-US"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交流手配</a:t>
            </a:r>
            <a:endParaRPr lang="en-US" altLang="ja-JP"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完了のご連絡</a:t>
            </a:r>
            <a:endParaRPr lang="en-US" sz="12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1100" name="圖片 1099" descr="イラスト素材] クリップアート, 学校, 大学, 学生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6098" y="4952999"/>
            <a:ext cx="1248191" cy="1710183"/>
          </a:xfrm>
          <a:prstGeom prst="rect">
            <a:avLst/>
          </a:prstGeom>
          <a:ln>
            <a:noFill/>
          </a:ln>
          <a:effectLst>
            <a:outerShdw blurRad="292100" dist="139700" dir="2700000" algn="tl" rotWithShape="0">
              <a:srgbClr val="333333">
                <a:alpha val="65000"/>
              </a:srgbClr>
            </a:outerShdw>
          </a:effectLst>
        </p:spPr>
      </p:pic>
      <p:sp>
        <p:nvSpPr>
          <p:cNvPr id="1101" name="文字方塊 1100"/>
          <p:cNvSpPr txBox="1"/>
          <p:nvPr/>
        </p:nvSpPr>
        <p:spPr>
          <a:xfrm>
            <a:off x="7084760" y="4002443"/>
            <a:ext cx="1562100" cy="523220"/>
          </a:xfrm>
          <a:prstGeom prst="rect">
            <a:avLst/>
          </a:prstGeom>
          <a:noFill/>
        </p:spPr>
        <p:txBody>
          <a:bodyPr wrap="square" rtlCol="0">
            <a:spAutoFit/>
          </a:bodyPr>
          <a:lstStyle/>
          <a:p>
            <a:r>
              <a:rPr lang="ja-JP" altLang="en-US" sz="1400" dirty="0">
                <a:latin typeface="Meiryo UI" panose="020B0604030504040204" pitchFamily="34" charset="-128"/>
                <a:ea typeface="Meiryo UI" panose="020B0604030504040204" pitchFamily="34" charset="-128"/>
                <a:cs typeface="Meiryo UI" panose="020B0604030504040204" pitchFamily="34" charset="-128"/>
              </a:rPr>
              <a:t>このような申請流れになります。</a:t>
            </a:r>
            <a:endParaRPr lang="zh-TW"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500"/>
                                        <p:tgtEl>
                                          <p:spTgt spid="1032"/>
                                        </p:tgtEl>
                                      </p:cBhvr>
                                    </p:animEffect>
                                  </p:childTnLst>
                                </p:cTn>
                              </p:par>
                              <p:par>
                                <p:cTn id="36" presetID="10" presetClass="entr" presetSubtype="0" fill="hold" nodeType="withEffect">
                                  <p:stCondLst>
                                    <p:cond delay="0"/>
                                  </p:stCondLst>
                                  <p:childTnLst>
                                    <p:set>
                                      <p:cBhvr>
                                        <p:cTn id="37" dur="1" fill="hold">
                                          <p:stCondLst>
                                            <p:cond delay="0"/>
                                          </p:stCondLst>
                                        </p:cTn>
                                        <p:tgtEl>
                                          <p:spTgt spid="1094"/>
                                        </p:tgtEl>
                                        <p:attrNameLst>
                                          <p:attrName>style.visibility</p:attrName>
                                        </p:attrNameLst>
                                      </p:cBhvr>
                                      <p:to>
                                        <p:strVal val="visible"/>
                                      </p:to>
                                    </p:set>
                                    <p:animEffect transition="in" filter="fade">
                                      <p:cBhvr>
                                        <p:cTn id="38" dur="500"/>
                                        <p:tgtEl>
                                          <p:spTgt spid="1094"/>
                                        </p:tgtEl>
                                      </p:cBhvr>
                                    </p:animEffect>
                                  </p:childTnLst>
                                </p:cTn>
                              </p:par>
                              <p:par>
                                <p:cTn id="39" presetID="10"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25"/>
                                        </p:tgtEl>
                                        <p:attrNameLst>
                                          <p:attrName>style.visibility</p:attrName>
                                        </p:attrNameLst>
                                      </p:cBhvr>
                                      <p:to>
                                        <p:strVal val="visible"/>
                                      </p:to>
                                    </p:set>
                                    <p:animEffect transition="in" filter="fade">
                                      <p:cBhvr>
                                        <p:cTn id="54" dur="500"/>
                                        <p:tgtEl>
                                          <p:spTgt spid="1025"/>
                                        </p:tgtEl>
                                      </p:cBhvr>
                                    </p:animEffect>
                                  </p:childTnLst>
                                </p:cTn>
                              </p:par>
                              <p:par>
                                <p:cTn id="55" presetID="10"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42"/>
                                        </p:tgtEl>
                                        <p:attrNameLst>
                                          <p:attrName>style.visibility</p:attrName>
                                        </p:attrNameLst>
                                      </p:cBhvr>
                                      <p:to>
                                        <p:strVal val="visible"/>
                                      </p:to>
                                    </p:set>
                                    <p:animEffect transition="in" filter="fade">
                                      <p:cBhvr>
                                        <p:cTn id="62" dur="500"/>
                                        <p:tgtEl>
                                          <p:spTgt spid="1042"/>
                                        </p:tgtEl>
                                      </p:cBhvr>
                                    </p:animEffect>
                                  </p:childTnLst>
                                </p:cTn>
                              </p:par>
                              <p:par>
                                <p:cTn id="63" presetID="10" presetClass="entr" presetSubtype="0" fill="hold" nodeType="withEffect">
                                  <p:stCondLst>
                                    <p:cond delay="0"/>
                                  </p:stCondLst>
                                  <p:childTnLst>
                                    <p:set>
                                      <p:cBhvr>
                                        <p:cTn id="64" dur="1" fill="hold">
                                          <p:stCondLst>
                                            <p:cond delay="0"/>
                                          </p:stCondLst>
                                        </p:cTn>
                                        <p:tgtEl>
                                          <p:spTgt spid="1045"/>
                                        </p:tgtEl>
                                        <p:attrNameLst>
                                          <p:attrName>style.visibility</p:attrName>
                                        </p:attrNameLst>
                                      </p:cBhvr>
                                      <p:to>
                                        <p:strVal val="visible"/>
                                      </p:to>
                                    </p:set>
                                    <p:animEffect transition="in" filter="fade">
                                      <p:cBhvr>
                                        <p:cTn id="65" dur="500"/>
                                        <p:tgtEl>
                                          <p:spTgt spid="104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48"/>
                                        </p:tgtEl>
                                        <p:attrNameLst>
                                          <p:attrName>style.visibility</p:attrName>
                                        </p:attrNameLst>
                                      </p:cBhvr>
                                      <p:to>
                                        <p:strVal val="visible"/>
                                      </p:to>
                                    </p:set>
                                    <p:animEffect transition="in" filter="fade">
                                      <p:cBhvr>
                                        <p:cTn id="68" dur="500"/>
                                        <p:tgtEl>
                                          <p:spTgt spid="104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58"/>
                                        </p:tgtEl>
                                        <p:attrNameLst>
                                          <p:attrName>style.visibility</p:attrName>
                                        </p:attrNameLst>
                                      </p:cBhvr>
                                      <p:to>
                                        <p:strVal val="visible"/>
                                      </p:to>
                                    </p:set>
                                    <p:animEffect transition="in" filter="fade">
                                      <p:cBhvr>
                                        <p:cTn id="79" dur="500"/>
                                        <p:tgtEl>
                                          <p:spTgt spid="1058"/>
                                        </p:tgtEl>
                                      </p:cBhvr>
                                    </p:animEffect>
                                  </p:childTnLst>
                                </p:cTn>
                              </p:par>
                              <p:par>
                                <p:cTn id="80" presetID="10" presetClass="entr" presetSubtype="0" fill="hold" nodeType="withEffect">
                                  <p:stCondLst>
                                    <p:cond delay="0"/>
                                  </p:stCondLst>
                                  <p:childTnLst>
                                    <p:set>
                                      <p:cBhvr>
                                        <p:cTn id="81" dur="1" fill="hold">
                                          <p:stCondLst>
                                            <p:cond delay="0"/>
                                          </p:stCondLst>
                                        </p:cTn>
                                        <p:tgtEl>
                                          <p:spTgt spid="1052"/>
                                        </p:tgtEl>
                                        <p:attrNameLst>
                                          <p:attrName>style.visibility</p:attrName>
                                        </p:attrNameLst>
                                      </p:cBhvr>
                                      <p:to>
                                        <p:strVal val="visible"/>
                                      </p:to>
                                    </p:set>
                                    <p:animEffect transition="in" filter="fade">
                                      <p:cBhvr>
                                        <p:cTn id="82" dur="500"/>
                                        <p:tgtEl>
                                          <p:spTgt spid="10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63"/>
                                        </p:tgtEl>
                                        <p:attrNameLst>
                                          <p:attrName>style.visibility</p:attrName>
                                        </p:attrNameLst>
                                      </p:cBhvr>
                                      <p:to>
                                        <p:strVal val="visible"/>
                                      </p:to>
                                    </p:set>
                                    <p:animEffect transition="in" filter="fade">
                                      <p:cBhvr>
                                        <p:cTn id="85" dur="500"/>
                                        <p:tgtEl>
                                          <p:spTgt spid="1063"/>
                                        </p:tgtEl>
                                      </p:cBhvr>
                                    </p:animEffect>
                                  </p:childTnLst>
                                </p:cTn>
                              </p:par>
                              <p:par>
                                <p:cTn id="86" presetID="10" presetClass="entr" presetSubtype="0" fill="hold" nodeType="withEffect">
                                  <p:stCondLst>
                                    <p:cond delay="0"/>
                                  </p:stCondLst>
                                  <p:childTnLst>
                                    <p:set>
                                      <p:cBhvr>
                                        <p:cTn id="87" dur="1" fill="hold">
                                          <p:stCondLst>
                                            <p:cond delay="0"/>
                                          </p:stCondLst>
                                        </p:cTn>
                                        <p:tgtEl>
                                          <p:spTgt spid="1060"/>
                                        </p:tgtEl>
                                        <p:attrNameLst>
                                          <p:attrName>style.visibility</p:attrName>
                                        </p:attrNameLst>
                                      </p:cBhvr>
                                      <p:to>
                                        <p:strVal val="visible"/>
                                      </p:to>
                                    </p:set>
                                    <p:animEffect transition="in" filter="fade">
                                      <p:cBhvr>
                                        <p:cTn id="88" dur="500"/>
                                        <p:tgtEl>
                                          <p:spTgt spid="1060"/>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1250"/>
                                        <p:tgtEl>
                                          <p:spTgt spid="93"/>
                                        </p:tgtEl>
                                      </p:cBhvr>
                                    </p:animEffect>
                                    <p:anim calcmode="lin" valueType="num">
                                      <p:cBhvr>
                                        <p:cTn id="94" dur="1250" fill="hold"/>
                                        <p:tgtEl>
                                          <p:spTgt spid="93"/>
                                        </p:tgtEl>
                                        <p:attrNameLst>
                                          <p:attrName>ppt_w</p:attrName>
                                        </p:attrNameLst>
                                      </p:cBhvr>
                                      <p:tavLst>
                                        <p:tav tm="0" fmla="#ppt_w*sin(2.5*pi*$)">
                                          <p:val>
                                            <p:fltVal val="0"/>
                                          </p:val>
                                        </p:tav>
                                        <p:tav tm="100000">
                                          <p:val>
                                            <p:fltVal val="1"/>
                                          </p:val>
                                        </p:tav>
                                      </p:tavLst>
                                    </p:anim>
                                    <p:anim calcmode="lin" valueType="num">
                                      <p:cBhvr>
                                        <p:cTn id="95" dur="1250" fill="hold"/>
                                        <p:tgtEl>
                                          <p:spTgt spid="93"/>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66"/>
                                        </p:tgtEl>
                                        <p:attrNameLst>
                                          <p:attrName>style.visibility</p:attrName>
                                        </p:attrNameLst>
                                      </p:cBhvr>
                                      <p:to>
                                        <p:strVal val="visible"/>
                                      </p:to>
                                    </p:set>
                                    <p:animEffect transition="in" filter="fade">
                                      <p:cBhvr>
                                        <p:cTn id="100" dur="500"/>
                                        <p:tgtEl>
                                          <p:spTgt spid="106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69"/>
                                        </p:tgtEl>
                                        <p:attrNameLst>
                                          <p:attrName>style.visibility</p:attrName>
                                        </p:attrNameLst>
                                      </p:cBhvr>
                                      <p:to>
                                        <p:strVal val="visible"/>
                                      </p:to>
                                    </p:set>
                                    <p:animEffect transition="in" filter="fade">
                                      <p:cBhvr>
                                        <p:cTn id="103" dur="500"/>
                                        <p:tgtEl>
                                          <p:spTgt spid="106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071"/>
                                        </p:tgtEl>
                                        <p:attrNameLst>
                                          <p:attrName>style.visibility</p:attrName>
                                        </p:attrNameLst>
                                      </p:cBhvr>
                                      <p:to>
                                        <p:strVal val="visible"/>
                                      </p:to>
                                    </p:set>
                                    <p:animEffect transition="in" filter="fade">
                                      <p:cBhvr>
                                        <p:cTn id="108" dur="500"/>
                                        <p:tgtEl>
                                          <p:spTgt spid="107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72"/>
                                        </p:tgtEl>
                                        <p:attrNameLst>
                                          <p:attrName>style.visibility</p:attrName>
                                        </p:attrNameLst>
                                      </p:cBhvr>
                                      <p:to>
                                        <p:strVal val="visible"/>
                                      </p:to>
                                    </p:set>
                                    <p:animEffect transition="in" filter="fade">
                                      <p:cBhvr>
                                        <p:cTn id="111" dur="500"/>
                                        <p:tgtEl>
                                          <p:spTgt spid="107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078"/>
                                        </p:tgtEl>
                                        <p:attrNameLst>
                                          <p:attrName>style.visibility</p:attrName>
                                        </p:attrNameLst>
                                      </p:cBhvr>
                                      <p:to>
                                        <p:strVal val="visible"/>
                                      </p:to>
                                    </p:set>
                                    <p:animEffect transition="in" filter="fade">
                                      <p:cBhvr>
                                        <p:cTn id="116" dur="500"/>
                                        <p:tgtEl>
                                          <p:spTgt spid="107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83"/>
                                        </p:tgtEl>
                                        <p:attrNameLst>
                                          <p:attrName>style.visibility</p:attrName>
                                        </p:attrNameLst>
                                      </p:cBhvr>
                                      <p:to>
                                        <p:strVal val="visible"/>
                                      </p:to>
                                    </p:set>
                                    <p:animEffect transition="in" filter="fade">
                                      <p:cBhvr>
                                        <p:cTn id="119" dur="500"/>
                                        <p:tgtEl>
                                          <p:spTgt spid="108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fade">
                                      <p:cBhvr>
                                        <p:cTn id="124" dur="500"/>
                                        <p:tgtEl>
                                          <p:spTgt spid="68"/>
                                        </p:tgtEl>
                                      </p:cBhvr>
                                    </p:animEffect>
                                  </p:childTnLst>
                                </p:cTn>
                              </p:par>
                              <p:par>
                                <p:cTn id="125" presetID="10" presetClass="entr" presetSubtype="0" fill="hold" nodeType="withEffect">
                                  <p:stCondLst>
                                    <p:cond delay="0"/>
                                  </p:stCondLst>
                                  <p:childTnLst>
                                    <p:set>
                                      <p:cBhvr>
                                        <p:cTn id="126" dur="1" fill="hold">
                                          <p:stCondLst>
                                            <p:cond delay="0"/>
                                          </p:stCondLst>
                                        </p:cTn>
                                        <p:tgtEl>
                                          <p:spTgt spid="1085"/>
                                        </p:tgtEl>
                                        <p:attrNameLst>
                                          <p:attrName>style.visibility</p:attrName>
                                        </p:attrNameLst>
                                      </p:cBhvr>
                                      <p:to>
                                        <p:strVal val="visible"/>
                                      </p:to>
                                    </p:set>
                                    <p:animEffect transition="in" filter="fade">
                                      <p:cBhvr>
                                        <p:cTn id="127" dur="500"/>
                                        <p:tgtEl>
                                          <p:spTgt spid="108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90"/>
                                        </p:tgtEl>
                                        <p:attrNameLst>
                                          <p:attrName>style.visibility</p:attrName>
                                        </p:attrNameLst>
                                      </p:cBhvr>
                                      <p:to>
                                        <p:strVal val="visible"/>
                                      </p:to>
                                    </p:set>
                                    <p:animEffect transition="in" filter="fade">
                                      <p:cBhvr>
                                        <p:cTn id="130" dur="500"/>
                                        <p:tgtEl>
                                          <p:spTgt spid="1090"/>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70"/>
                                        </p:tgtEl>
                                        <p:attrNameLst>
                                          <p:attrName>style.visibility</p:attrName>
                                        </p:attrNameLst>
                                      </p:cBhvr>
                                      <p:to>
                                        <p:strVal val="visible"/>
                                      </p:to>
                                    </p:set>
                                    <p:anim calcmode="lin" valueType="num">
                                      <p:cBhvr additive="base">
                                        <p:cTn id="135" dur="500" fill="hold"/>
                                        <p:tgtEl>
                                          <p:spTgt spid="170"/>
                                        </p:tgtEl>
                                        <p:attrNameLst>
                                          <p:attrName>ppt_x</p:attrName>
                                        </p:attrNameLst>
                                      </p:cBhvr>
                                      <p:tavLst>
                                        <p:tav tm="0">
                                          <p:val>
                                            <p:strVal val="#ppt_x"/>
                                          </p:val>
                                        </p:tav>
                                        <p:tav tm="100000">
                                          <p:val>
                                            <p:strVal val="#ppt_x"/>
                                          </p:val>
                                        </p:tav>
                                      </p:tavLst>
                                    </p:anim>
                                    <p:anim calcmode="lin" valueType="num">
                                      <p:cBhvr additive="base">
                                        <p:cTn id="136" dur="500" fill="hold"/>
                                        <p:tgtEl>
                                          <p:spTgt spid="17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71"/>
                                        </p:tgtEl>
                                        <p:attrNameLst>
                                          <p:attrName>style.visibility</p:attrName>
                                        </p:attrNameLst>
                                      </p:cBhvr>
                                      <p:to>
                                        <p:strVal val="visible"/>
                                      </p:to>
                                    </p:set>
                                    <p:anim calcmode="lin" valueType="num">
                                      <p:cBhvr additive="base">
                                        <p:cTn id="139" dur="500" fill="hold"/>
                                        <p:tgtEl>
                                          <p:spTgt spid="171"/>
                                        </p:tgtEl>
                                        <p:attrNameLst>
                                          <p:attrName>ppt_x</p:attrName>
                                        </p:attrNameLst>
                                      </p:cBhvr>
                                      <p:tavLst>
                                        <p:tav tm="0">
                                          <p:val>
                                            <p:strVal val="#ppt_x"/>
                                          </p:val>
                                        </p:tav>
                                        <p:tav tm="100000">
                                          <p:val>
                                            <p:strVal val="#ppt_x"/>
                                          </p:val>
                                        </p:tav>
                                      </p:tavLst>
                                    </p:anim>
                                    <p:anim calcmode="lin" valueType="num">
                                      <p:cBhvr additive="base">
                                        <p:cTn id="140" dur="500" fill="hold"/>
                                        <p:tgtEl>
                                          <p:spTgt spid="17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1102"/>
                                        </p:tgtEl>
                                        <p:attrNameLst>
                                          <p:attrName>style.visibility</p:attrName>
                                        </p:attrNameLst>
                                      </p:cBhvr>
                                      <p:to>
                                        <p:strVal val="visible"/>
                                      </p:to>
                                    </p:set>
                                    <p:animEffect transition="in" filter="wipe(down)">
                                      <p:cBhvr>
                                        <p:cTn id="145" dur="500"/>
                                        <p:tgtEl>
                                          <p:spTgt spid="1102"/>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1101"/>
                                        </p:tgtEl>
                                        <p:attrNameLst>
                                          <p:attrName>style.visibility</p:attrName>
                                        </p:attrNameLst>
                                      </p:cBhvr>
                                      <p:to>
                                        <p:strVal val="visible"/>
                                      </p:to>
                                    </p:set>
                                    <p:animEffect transition="in" filter="wipe(down)">
                                      <p:cBhvr>
                                        <p:cTn id="148" dur="500"/>
                                        <p:tgtEl>
                                          <p:spTgt spid="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animBg="1"/>
      <p:bldP spid="64" grpId="0" animBg="1"/>
      <p:bldP spid="1025" grpId="0"/>
      <p:bldP spid="1029" grpId="0"/>
      <p:bldP spid="1032" grpId="0"/>
      <p:bldP spid="1048" grpId="0"/>
      <p:bldP spid="1063" grpId="0"/>
      <p:bldP spid="1069" grpId="0"/>
      <p:bldP spid="1072" grpId="0"/>
      <p:bldP spid="1083" grpId="0"/>
      <p:bldP spid="1090" grpId="0"/>
      <p:bldP spid="171" grpId="0" animBg="1"/>
      <p:bldP spid="1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4.</a:t>
            </a:r>
            <a:r>
              <a:rPr lang="ja-JP" altLang="en-US" sz="3800" dirty="0">
                <a:solidFill>
                  <a:schemeClr val="bg1"/>
                </a:solidFill>
              </a:rPr>
              <a:t>学校交流申請に関する　フローチャート</a:t>
            </a:r>
            <a:endParaRPr lang="en-US" sz="3800" b="1" dirty="0">
              <a:solidFill>
                <a:schemeClr val="bg1"/>
              </a:solidFill>
            </a:endParaRPr>
          </a:p>
        </p:txBody>
      </p:sp>
      <p:sp>
        <p:nvSpPr>
          <p:cNvPr id="8" name="手繪多邊形: 圖案 7"/>
          <p:cNvSpPr/>
          <p:nvPr/>
        </p:nvSpPr>
        <p:spPr>
          <a:xfrm>
            <a:off x="247721" y="3881435"/>
            <a:ext cx="8197392" cy="1371600"/>
          </a:xfrm>
          <a:custGeom>
            <a:avLst/>
            <a:gdLst>
              <a:gd name="connsiteX0" fmla="*/ 0 w 4648200"/>
              <a:gd name="connsiteY0" fmla="*/ 0 h 1255662"/>
              <a:gd name="connsiteX1" fmla="*/ 4648200 w 4648200"/>
              <a:gd name="connsiteY1" fmla="*/ 0 h 1255662"/>
              <a:gd name="connsiteX2" fmla="*/ 4648200 w 4648200"/>
              <a:gd name="connsiteY2" fmla="*/ 1255662 h 1255662"/>
              <a:gd name="connsiteX3" fmla="*/ 0 w 4648200"/>
              <a:gd name="connsiteY3" fmla="*/ 1255662 h 1255662"/>
              <a:gd name="connsiteX4" fmla="*/ 0 w 4648200"/>
              <a:gd name="connsiteY4" fmla="*/ 0 h 125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200" h="1255662">
                <a:moveTo>
                  <a:pt x="0" y="0"/>
                </a:moveTo>
                <a:lnTo>
                  <a:pt x="4648200" y="0"/>
                </a:lnTo>
                <a:lnTo>
                  <a:pt x="4648200" y="1255662"/>
                </a:lnTo>
                <a:lnTo>
                  <a:pt x="0" y="1255662"/>
                </a:lnTo>
                <a:lnTo>
                  <a:pt x="0" y="0"/>
                </a:lnTo>
                <a:close/>
              </a:path>
            </a:pathLst>
          </a:cu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752" tIns="374904" rIns="360752"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dirty="0">
                <a:latin typeface="Meiryo UI" panose="020B0604030504040204" pitchFamily="34" charset="-128"/>
                <a:ea typeface="Meiryo UI" panose="020B0604030504040204" pitchFamily="34" charset="-128"/>
                <a:cs typeface="Meiryo UI" panose="020B0604030504040204" pitchFamily="34" charset="-128"/>
              </a:rPr>
              <a:t>日本学校相関資料（パンフレットや学校紹介資料など）</a:t>
            </a:r>
            <a:endParaRPr lang="en-US" altLang="ja-JP" sz="1600" kern="1200" dirty="0">
              <a:latin typeface="Meiryo UI" panose="020B0604030504040204" pitchFamily="34" charset="-128"/>
              <a:ea typeface="Meiryo UI" panose="020B0604030504040204" pitchFamily="34" charset="-128"/>
              <a:cs typeface="Meiryo UI" panose="020B0604030504040204" pitchFamily="34" charset="-128"/>
            </a:endParaRPr>
          </a:p>
          <a:p>
            <a:pPr marL="171450" lvl="1" indent="-171450" algn="l" defTabSz="711200">
              <a:lnSpc>
                <a:spcPct val="90000"/>
              </a:lnSpc>
              <a:spcBef>
                <a:spcPct val="0"/>
              </a:spcBef>
              <a:spcAft>
                <a:spcPct val="15000"/>
              </a:spcAft>
              <a:buChar char="•"/>
            </a:pPr>
            <a:r>
              <a:rPr lang="ja-JP" altLang="en-US" sz="1600" kern="1200" dirty="0">
                <a:latin typeface="Meiryo UI" panose="020B0604030504040204" pitchFamily="34" charset="-128"/>
                <a:ea typeface="Meiryo UI" panose="020B0604030504040204" pitchFamily="34" charset="-128"/>
                <a:cs typeface="Meiryo UI" panose="020B0604030504040204" pitchFamily="34" charset="-128"/>
              </a:rPr>
              <a:t>生徒のパスポートデータ</a:t>
            </a:r>
          </a:p>
          <a:p>
            <a:pPr marL="171450" lvl="1" indent="-171450" algn="l" defTabSz="711200">
              <a:lnSpc>
                <a:spcPct val="90000"/>
              </a:lnSpc>
              <a:spcBef>
                <a:spcPct val="0"/>
              </a:spcBef>
              <a:spcAft>
                <a:spcPct val="15000"/>
              </a:spcAft>
              <a:buChar char="•"/>
            </a:pPr>
            <a:r>
              <a:rPr lang="ja-JP" altLang="en-US" sz="1600" kern="1200" dirty="0">
                <a:latin typeface="Meiryo UI" panose="020B0604030504040204" pitchFamily="34" charset="-128"/>
                <a:ea typeface="Meiryo UI" panose="020B0604030504040204" pitchFamily="34" charset="-128"/>
                <a:cs typeface="Meiryo UI" panose="020B0604030504040204" pitchFamily="34" charset="-128"/>
              </a:rPr>
              <a:t>御校からのアポ依頼レター（スケジュール・目的・交流内容）</a:t>
            </a:r>
          </a:p>
        </p:txBody>
      </p:sp>
      <p:sp>
        <p:nvSpPr>
          <p:cNvPr id="9" name="手繪多邊形: 圖案 8"/>
          <p:cNvSpPr/>
          <p:nvPr/>
        </p:nvSpPr>
        <p:spPr>
          <a:xfrm>
            <a:off x="168575" y="3538168"/>
            <a:ext cx="2650703" cy="475479"/>
          </a:xfrm>
          <a:custGeom>
            <a:avLst/>
            <a:gdLst>
              <a:gd name="connsiteX0" fmla="*/ 0 w 2650703"/>
              <a:gd name="connsiteY0" fmla="*/ 79248 h 475479"/>
              <a:gd name="connsiteX1" fmla="*/ 79248 w 2650703"/>
              <a:gd name="connsiteY1" fmla="*/ 0 h 475479"/>
              <a:gd name="connsiteX2" fmla="*/ 2571455 w 2650703"/>
              <a:gd name="connsiteY2" fmla="*/ 0 h 475479"/>
              <a:gd name="connsiteX3" fmla="*/ 2650703 w 2650703"/>
              <a:gd name="connsiteY3" fmla="*/ 79248 h 475479"/>
              <a:gd name="connsiteX4" fmla="*/ 2650703 w 2650703"/>
              <a:gd name="connsiteY4" fmla="*/ 396231 h 475479"/>
              <a:gd name="connsiteX5" fmla="*/ 2571455 w 2650703"/>
              <a:gd name="connsiteY5" fmla="*/ 475479 h 475479"/>
              <a:gd name="connsiteX6" fmla="*/ 79248 w 2650703"/>
              <a:gd name="connsiteY6" fmla="*/ 475479 h 475479"/>
              <a:gd name="connsiteX7" fmla="*/ 0 w 2650703"/>
              <a:gd name="connsiteY7" fmla="*/ 396231 h 475479"/>
              <a:gd name="connsiteX8" fmla="*/ 0 w 2650703"/>
              <a:gd name="connsiteY8" fmla="*/ 79248 h 4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703" h="475479">
                <a:moveTo>
                  <a:pt x="0" y="79248"/>
                </a:moveTo>
                <a:cubicBezTo>
                  <a:pt x="0" y="35481"/>
                  <a:pt x="35481" y="0"/>
                  <a:pt x="79248" y="0"/>
                </a:cubicBezTo>
                <a:lnTo>
                  <a:pt x="2571455" y="0"/>
                </a:lnTo>
                <a:cubicBezTo>
                  <a:pt x="2615222" y="0"/>
                  <a:pt x="2650703" y="35481"/>
                  <a:pt x="2650703" y="79248"/>
                </a:cubicBezTo>
                <a:lnTo>
                  <a:pt x="2650703" y="396231"/>
                </a:lnTo>
                <a:cubicBezTo>
                  <a:pt x="2650703" y="439998"/>
                  <a:pt x="2615222" y="475479"/>
                  <a:pt x="2571455" y="475479"/>
                </a:cubicBezTo>
                <a:lnTo>
                  <a:pt x="79248" y="475479"/>
                </a:lnTo>
                <a:cubicBezTo>
                  <a:pt x="35481" y="475479"/>
                  <a:pt x="0" y="439998"/>
                  <a:pt x="0" y="396231"/>
                </a:cubicBezTo>
                <a:lnTo>
                  <a:pt x="0" y="79248"/>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46195" tIns="23211" rIns="146195" bIns="23211" numCol="1" spcCol="1270" anchor="ctr" anchorCtr="0">
            <a:noAutofit/>
          </a:bodyPr>
          <a:lstStyle/>
          <a:p>
            <a:pPr marL="0" lvl="0" indent="0" algn="ctr" defTabSz="889000" rtl="0">
              <a:lnSpc>
                <a:spcPct val="90000"/>
              </a:lnSpc>
              <a:spcBef>
                <a:spcPct val="0"/>
              </a:spcBef>
              <a:spcAft>
                <a:spcPct val="35000"/>
              </a:spcAft>
              <a:buNone/>
            </a:pPr>
            <a:r>
              <a:rPr lang="ja-JP" altLang="en-US" sz="2000" b="1" kern="1200"/>
              <a:t>必要書類</a:t>
            </a:r>
            <a:endParaRPr lang="en-US" sz="2000" b="1" kern="1200" dirty="0"/>
          </a:p>
        </p:txBody>
      </p:sp>
      <p:sp>
        <p:nvSpPr>
          <p:cNvPr id="24" name="Rectangle 23"/>
          <p:cNvSpPr/>
          <p:nvPr/>
        </p:nvSpPr>
        <p:spPr>
          <a:xfrm>
            <a:off x="288892" y="1257667"/>
            <a:ext cx="8197392" cy="1942733"/>
          </a:xfrm>
          <a:prstGeom prst="rect">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altLang="ja-JP" dirty="0"/>
          </a:p>
          <a:p>
            <a:endParaRPr lang="en-US" altLang="ja-JP" dirty="0"/>
          </a:p>
          <a:p>
            <a:r>
              <a:rPr lang="ja-JP" altLang="en-US" dirty="0">
                <a:latin typeface="Meiryo UI" panose="020B0604030504040204" pitchFamily="34" charset="-128"/>
                <a:ea typeface="Meiryo UI" panose="020B0604030504040204" pitchFamily="34" charset="-128"/>
                <a:cs typeface="Meiryo UI" panose="020B0604030504040204" pitchFamily="34" charset="-128"/>
              </a:rPr>
              <a:t>●教育局</a:t>
            </a:r>
            <a:r>
              <a:rPr lang="en-US" altLang="ja-JP" dirty="0">
                <a:latin typeface="Meiryo UI" panose="020B0604030504040204" pitchFamily="34" charset="-128"/>
                <a:ea typeface="Meiryo UI" panose="020B0604030504040204" pitchFamily="34" charset="-128"/>
                <a:cs typeface="Meiryo UI" panose="020B0604030504040204" pitchFamily="34" charset="-128"/>
              </a:rPr>
              <a:t>/</a:t>
            </a:r>
            <a:r>
              <a:rPr lang="ja-JP" altLang="en-US" dirty="0">
                <a:latin typeface="Meiryo UI" panose="020B0604030504040204" pitchFamily="34" charset="-128"/>
                <a:ea typeface="Meiryo UI" panose="020B0604030504040204" pitchFamily="34" charset="-128"/>
                <a:cs typeface="Meiryo UI" panose="020B0604030504040204" pitchFamily="34" charset="-128"/>
              </a:rPr>
              <a:t>台湾国際教育旅行連盟への資料は最低</a:t>
            </a:r>
            <a:r>
              <a:rPr lang="en-US" altLang="ja-JP" dirty="0">
                <a:latin typeface="Meiryo UI" panose="020B0604030504040204" pitchFamily="34" charset="-128"/>
                <a:ea typeface="Meiryo UI" panose="020B0604030504040204" pitchFamily="34" charset="-128"/>
                <a:cs typeface="Meiryo UI" panose="020B0604030504040204" pitchFamily="34" charset="-128"/>
              </a:rPr>
              <a:t>3</a:t>
            </a:r>
            <a:r>
              <a:rPr lang="ja-JP" altLang="en-US" dirty="0">
                <a:latin typeface="Meiryo UI" panose="020B0604030504040204" pitchFamily="34" charset="-128"/>
                <a:ea typeface="Meiryo UI" panose="020B0604030504040204" pitchFamily="34" charset="-128"/>
                <a:cs typeface="Meiryo UI" panose="020B0604030504040204" pitchFamily="34" charset="-128"/>
              </a:rPr>
              <a:t>ヶ月前の</a:t>
            </a:r>
            <a:r>
              <a:rPr lang="ja-JP" altLang="en-US" dirty="0">
                <a:latin typeface="Meiryo UI" panose="020B0604030504040204" pitchFamily="34" charset="-128"/>
                <a:ea typeface="Meiryo UI" panose="020B0604030504040204" pitchFamily="34" charset="-128"/>
                <a:cs typeface="Meiryo UI" panose="020B0604030504040204" pitchFamily="34" charset="-128"/>
              </a:rPr>
              <a:t>提出が</a:t>
            </a:r>
            <a:r>
              <a:rPr lang="ja-JP" altLang="en-US" dirty="0">
                <a:latin typeface="Meiryo UI" panose="020B0604030504040204" pitchFamily="34" charset="-128"/>
                <a:ea typeface="Meiryo UI" panose="020B0604030504040204" pitchFamily="34" charset="-128"/>
                <a:cs typeface="Meiryo UI" panose="020B0604030504040204" pitchFamily="34" charset="-128"/>
              </a:rPr>
              <a:t>必要。</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●学校事情によって申請期限が変わる恐れがある為、最低</a:t>
            </a:r>
            <a:r>
              <a:rPr lang="en-US" altLang="ja-JP" dirty="0">
                <a:latin typeface="Meiryo UI" panose="020B0604030504040204" pitchFamily="34" charset="-128"/>
                <a:ea typeface="Meiryo UI" panose="020B0604030504040204" pitchFamily="34" charset="-128"/>
                <a:cs typeface="Meiryo UI" panose="020B0604030504040204" pitchFamily="34" charset="-128"/>
              </a:rPr>
              <a:t>4</a:t>
            </a:r>
            <a:r>
              <a:rPr lang="ja-JP" altLang="en-US" dirty="0">
                <a:latin typeface="Meiryo UI" panose="020B0604030504040204" pitchFamily="34" charset="-128"/>
                <a:ea typeface="Meiryo UI" panose="020B0604030504040204" pitchFamily="34" charset="-128"/>
                <a:cs typeface="Meiryo UI" panose="020B0604030504040204" pitchFamily="34" charset="-128"/>
              </a:rPr>
              <a:t>ヶ月前に申請する。</a:t>
            </a:r>
            <a:endParaRPr lang="en-US" altLang="ja-JP"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dirty="0">
                <a:latin typeface="Meiryo UI" panose="020B0604030504040204" pitchFamily="34" charset="-128"/>
                <a:ea typeface="Meiryo UI" panose="020B0604030504040204" pitchFamily="34" charset="-128"/>
                <a:cs typeface="Meiryo UI" panose="020B0604030504040204" pitchFamily="34" charset="-128"/>
              </a:rPr>
              <a:t>●交流内容は校長先生または担当先生と連絡が取れ次第の返答となる。</a:t>
            </a:r>
            <a:endParaRPr lang="en-US" altLang="zh-TW" dirty="0">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26" name="Group 25"/>
          <p:cNvGrpSpPr/>
          <p:nvPr/>
        </p:nvGrpSpPr>
        <p:grpSpPr>
          <a:xfrm>
            <a:off x="209746" y="1040866"/>
            <a:ext cx="2650703" cy="559334"/>
            <a:chOff x="457198" y="0"/>
            <a:chExt cx="2520341" cy="490357"/>
          </a:xfrm>
        </p:grpSpPr>
        <p:sp>
          <p:nvSpPr>
            <p:cNvPr id="30" name="Rounded Rectangle 29"/>
            <p:cNvSpPr/>
            <p:nvPr/>
          </p:nvSpPr>
          <p:spPr>
            <a:xfrm>
              <a:off x="457198" y="0"/>
              <a:ext cx="2520341" cy="490357"/>
            </a:xfrm>
            <a:prstGeom prst="roundRect">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481135" y="23937"/>
              <a:ext cx="2472467" cy="442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6935" tIns="0" rIns="116935" bIns="0" numCol="1" spcCol="1270" anchor="ctr" anchorCtr="0">
              <a:noAutofit/>
            </a:bodyPr>
            <a:lstStyle/>
            <a:p>
              <a:pPr lvl="0" algn="ctr" defTabSz="889000" rtl="0">
                <a:lnSpc>
                  <a:spcPct val="90000"/>
                </a:lnSpc>
                <a:spcBef>
                  <a:spcPct val="0"/>
                </a:spcBef>
                <a:spcAft>
                  <a:spcPct val="35000"/>
                </a:spcAft>
              </a:pPr>
              <a:r>
                <a:rPr lang="ja-JP" altLang="en-US" sz="2000" b="1" kern="1200" dirty="0"/>
                <a:t>申し込み注意事項</a:t>
              </a:r>
              <a:endParaRPr lang="en-US" sz="2000" b="1" kern="1200" dirty="0"/>
            </a:p>
          </p:txBody>
        </p:sp>
      </p:grpSp>
      <p:pic>
        <p:nvPicPr>
          <p:cNvPr id="2" name="圖片 1" descr="素材] クリップアート, ビジネスマン / サラリーマン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886857"/>
            <a:ext cx="1183332" cy="1418890"/>
          </a:xfrm>
          <a:prstGeom prst="rect">
            <a:avLst/>
          </a:prstGeom>
        </p:spPr>
      </p:pic>
    </p:spTree>
    <p:extLst>
      <p:ext uri="{BB962C8B-B14F-4D97-AF65-F5344CB8AC3E}">
        <p14:creationId xmlns:p14="http://schemas.microsoft.com/office/powerpoint/2010/main" val="248965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1" y="178156"/>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4.</a:t>
            </a:r>
            <a:r>
              <a:rPr lang="ja-JP" altLang="en-US" sz="3800" dirty="0">
                <a:solidFill>
                  <a:schemeClr val="bg1"/>
                </a:solidFill>
              </a:rPr>
              <a:t>文化交流</a:t>
            </a:r>
            <a:r>
              <a:rPr lang="en-US" altLang="ja-JP" sz="3800" dirty="0">
                <a:solidFill>
                  <a:schemeClr val="bg1"/>
                </a:solidFill>
              </a:rPr>
              <a:t>/</a:t>
            </a:r>
            <a:r>
              <a:rPr lang="ja-JP" altLang="en-US" sz="3800" dirty="0">
                <a:solidFill>
                  <a:schemeClr val="bg1"/>
                </a:solidFill>
              </a:rPr>
              <a:t>学校訪問　参考例写真</a:t>
            </a:r>
            <a:endParaRPr lang="en-US" sz="3800" b="1" dirty="0">
              <a:solidFill>
                <a:schemeClr val="bg1"/>
              </a:solidFill>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4010">
            <a:off x="384453" y="1657779"/>
            <a:ext cx="2590800" cy="1943100"/>
          </a:xfrm>
          <a:prstGeom prst="rect">
            <a:avLst/>
          </a:prstGeom>
        </p:spPr>
      </p:pic>
      <p:pic>
        <p:nvPicPr>
          <p:cNvPr id="7" name="圖片 6" descr="DSC_0407.JPG"/>
          <p:cNvPicPr/>
          <p:nvPr/>
        </p:nvPicPr>
        <p:blipFill>
          <a:blip r:embed="rId3" cstate="print"/>
          <a:stretch>
            <a:fillRect/>
          </a:stretch>
        </p:blipFill>
        <p:spPr>
          <a:xfrm rot="330883">
            <a:off x="2969561" y="1396072"/>
            <a:ext cx="3208020" cy="2131060"/>
          </a:xfrm>
          <a:prstGeom prst="rect">
            <a:avLst/>
          </a:prstGeom>
        </p:spPr>
      </p:pic>
      <p:pic>
        <p:nvPicPr>
          <p:cNvPr id="8" name="圖片 7" descr="DSC_0423.JPG"/>
          <p:cNvPicPr/>
          <p:nvPr/>
        </p:nvPicPr>
        <p:blipFill>
          <a:blip r:embed="rId4" cstate="print"/>
          <a:stretch>
            <a:fillRect/>
          </a:stretch>
        </p:blipFill>
        <p:spPr>
          <a:xfrm>
            <a:off x="5774908" y="2254762"/>
            <a:ext cx="3257550" cy="2409825"/>
          </a:xfrm>
          <a:prstGeom prst="rect">
            <a:avLst/>
          </a:prstGeom>
        </p:spPr>
      </p:pic>
      <p:pic>
        <p:nvPicPr>
          <p:cNvPr id="6" name="圖片 5" descr="DSC_0072.JPG"/>
          <p:cNvPicPr/>
          <p:nvPr/>
        </p:nvPicPr>
        <p:blipFill>
          <a:blip r:embed="rId5" cstate="print"/>
          <a:stretch>
            <a:fillRect/>
          </a:stretch>
        </p:blipFill>
        <p:spPr>
          <a:xfrm rot="20839514">
            <a:off x="5356130" y="1233134"/>
            <a:ext cx="2152970" cy="1351903"/>
          </a:xfrm>
          <a:prstGeom prst="rect">
            <a:avLst/>
          </a:prstGeom>
        </p:spPr>
      </p:pic>
      <p:pic>
        <p:nvPicPr>
          <p:cNvPr id="3" name="圖片 2" descr="フリーイラスト] 通学する小学生の男の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0110" y="4807330"/>
            <a:ext cx="1644585" cy="1644585"/>
          </a:xfrm>
          <a:prstGeom prst="rect">
            <a:avLst/>
          </a:prstGeom>
        </p:spPr>
      </p:pic>
      <p:sp>
        <p:nvSpPr>
          <p:cNvPr id="10" name="語音泡泡: 橢圓形 9"/>
          <p:cNvSpPr/>
          <p:nvPr/>
        </p:nvSpPr>
        <p:spPr>
          <a:xfrm>
            <a:off x="322878" y="3568778"/>
            <a:ext cx="5181600" cy="2920844"/>
          </a:xfrm>
          <a:prstGeom prst="wedgeEllipseCallout">
            <a:avLst>
              <a:gd name="adj1" fmla="val 69952"/>
              <a:gd name="adj2" fmla="val 1146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pic>
        <p:nvPicPr>
          <p:cNvPr id="11" name="圖片 10" descr="DSCN4071.JPG"/>
          <p:cNvPicPr/>
          <p:nvPr/>
        </p:nvPicPr>
        <p:blipFill>
          <a:blip r:embed="rId7" cstate="print"/>
          <a:stretch>
            <a:fillRect/>
          </a:stretch>
        </p:blipFill>
        <p:spPr>
          <a:xfrm>
            <a:off x="1976993" y="927021"/>
            <a:ext cx="1981200" cy="1214473"/>
          </a:xfrm>
          <a:prstGeom prst="rect">
            <a:avLst/>
          </a:prstGeom>
        </p:spPr>
      </p:pic>
      <p:sp>
        <p:nvSpPr>
          <p:cNvPr id="12" name="文字方塊 11"/>
          <p:cNvSpPr txBox="1"/>
          <p:nvPr/>
        </p:nvSpPr>
        <p:spPr>
          <a:xfrm>
            <a:off x="1138793" y="4105286"/>
            <a:ext cx="3657600" cy="1754326"/>
          </a:xfrm>
          <a:prstGeom prst="rect">
            <a:avLst/>
          </a:prstGeom>
          <a:noFill/>
        </p:spPr>
        <p:txBody>
          <a:bodyPr wrap="square" rtlCol="0">
            <a:spAutoFit/>
          </a:bodyPr>
          <a:lstStyle/>
          <a:p>
            <a:r>
              <a:rPr lang="ja-JP" altLang="en-US" dirty="0"/>
              <a:t>出し物披露、プレゼント交換、または一緒に授業したり、室外での部活体験など、様々な交流内容に応じることも出来ます。</a:t>
            </a:r>
            <a:endParaRPr lang="en-US" altLang="ja-JP" dirty="0"/>
          </a:p>
          <a:p>
            <a:r>
              <a:rPr lang="en-US" altLang="ja-JP" dirty="0"/>
              <a:t>※</a:t>
            </a:r>
            <a:r>
              <a:rPr lang="ja-JP" altLang="en-US" dirty="0"/>
              <a:t>実際の内容は両校相談の上で</a:t>
            </a:r>
            <a:endParaRPr lang="en-US" altLang="ja-JP" dirty="0"/>
          </a:p>
          <a:p>
            <a:r>
              <a:rPr lang="ja-JP" altLang="en-US" dirty="0"/>
              <a:t>企画します。</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24427 0.02847 L 0.18125 -0.01412 C 0.16788 -0.02384 0.14774 -0.03056 0.12639 -0.0331 C 0.10191 -0.03588 0.08212 -0.0338 0.06823 -0.02731 L 2.77778E-7 -3.7037E-7 " pathEditMode="relative" rAng="11100000" ptsTypes="AAAAA">
                                      <p:cBhvr>
                                        <p:cTn id="6" dur="2000" fill="hold"/>
                                        <p:tgtEl>
                                          <p:spTgt spid="3"/>
                                        </p:tgtEl>
                                        <p:attrNameLst>
                                          <p:attrName>ppt_x</p:attrName>
                                          <p:attrName>ppt_y</p:attrName>
                                        </p:attrNameLst>
                                      </p:cBhvr>
                                      <p:rCtr x="-12049" y="-3796"/>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50"/>
                                        <p:tgtEl>
                                          <p:spTgt spid="7"/>
                                        </p:tgtEl>
                                      </p:cBhvr>
                                    </p:animEffect>
                                    <p:anim calcmode="lin" valueType="num">
                                      <p:cBhvr>
                                        <p:cTn id="19" dur="1250" fill="hold"/>
                                        <p:tgtEl>
                                          <p:spTgt spid="7"/>
                                        </p:tgtEl>
                                        <p:attrNameLst>
                                          <p:attrName>ppt_x</p:attrName>
                                        </p:attrNameLst>
                                      </p:cBhvr>
                                      <p:tavLst>
                                        <p:tav tm="0">
                                          <p:val>
                                            <p:strVal val="#ppt_x"/>
                                          </p:val>
                                        </p:tav>
                                        <p:tav tm="100000">
                                          <p:val>
                                            <p:strVal val="#ppt_x"/>
                                          </p:val>
                                        </p:tav>
                                      </p:tavLst>
                                    </p:anim>
                                    <p:anim calcmode="lin" valueType="num">
                                      <p:cBhvr>
                                        <p:cTn id="20"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1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747133" y="4204090"/>
            <a:ext cx="1272667" cy="2259640"/>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終了・お別れ</a:t>
            </a: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pPr algn="ctr"/>
            <a:endParaRPr lang="en-US" altLang="zh-TW"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ホテル内、または指定場所にて再集合し、記念写真や連絡方法を交換して、プログラム終了。</a:t>
            </a:r>
            <a:endPar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en-US" altLang="ja-JP" sz="105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105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または食事会場にて一緒に食事をすることも可能です。</a:t>
            </a:r>
            <a:endParaRPr lang="zh-TW" altLang="en-US" sz="105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100">
                <a:solidFill>
                  <a:schemeClr val="bg1"/>
                </a:solidFill>
              </a:rPr>
              <a:t>　</a:t>
            </a:r>
            <a:r>
              <a:rPr lang="en-US" altLang="ja-JP" sz="3800" dirty="0">
                <a:solidFill>
                  <a:schemeClr val="bg1"/>
                </a:solidFill>
              </a:rPr>
              <a:t>4.</a:t>
            </a:r>
            <a:r>
              <a:rPr lang="ja-JP" altLang="en-US" sz="3800">
                <a:solidFill>
                  <a:schemeClr val="bg1"/>
                </a:solidFill>
              </a:rPr>
              <a:t>文化交流</a:t>
            </a:r>
            <a:r>
              <a:rPr lang="en-US" altLang="ja-JP" sz="3800" dirty="0">
                <a:solidFill>
                  <a:schemeClr val="bg1"/>
                </a:solidFill>
              </a:rPr>
              <a:t>/B&amp;S</a:t>
            </a:r>
            <a:r>
              <a:rPr lang="ja-JP" altLang="en-US" sz="3800">
                <a:solidFill>
                  <a:schemeClr val="bg1"/>
                </a:solidFill>
              </a:rPr>
              <a:t>プログラム</a:t>
            </a:r>
            <a:endParaRPr lang="en-US" sz="3800" b="1" dirty="0">
              <a:solidFill>
                <a:schemeClr val="bg1"/>
              </a:solidFill>
            </a:endParaRPr>
          </a:p>
        </p:txBody>
      </p:sp>
      <p:grpSp>
        <p:nvGrpSpPr>
          <p:cNvPr id="3" name="群組 2"/>
          <p:cNvGrpSpPr/>
          <p:nvPr/>
        </p:nvGrpSpPr>
        <p:grpSpPr>
          <a:xfrm>
            <a:off x="2950889" y="1116956"/>
            <a:ext cx="2960690" cy="1905000"/>
            <a:chOff x="343527" y="4724400"/>
            <a:chExt cx="2960690" cy="1905000"/>
          </a:xfrm>
        </p:grpSpPr>
        <p:sp>
          <p:nvSpPr>
            <p:cNvPr id="9" name="Rectangle 8"/>
            <p:cNvSpPr/>
            <p:nvPr/>
          </p:nvSpPr>
          <p:spPr>
            <a:xfrm>
              <a:off x="353274" y="5143500"/>
              <a:ext cx="2950943" cy="148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MRT</a:t>
              </a: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や路上バスなど交通手段で観光</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地を巡る。</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・隠れ家的グルメ、日本語学校生徒仲</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間内で流行のカフェに行く。</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・裏路地市場、穴場雑貨店に行き、不</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思議で面白いお土産を購入。</a:t>
              </a:r>
              <a:endParaRPr lang="en-US"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19" name="Rectangle 18"/>
            <p:cNvSpPr/>
            <p:nvPr/>
          </p:nvSpPr>
          <p:spPr>
            <a:xfrm>
              <a:off x="343527" y="4724400"/>
              <a:ext cx="2960690" cy="4191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活</a:t>
              </a:r>
              <a:r>
                <a:rPr lang="ja-JP" altLang="en-US" b="1" dirty="0"/>
                <a:t>動内容</a:t>
              </a:r>
              <a:endParaRPr lang="en-US" b="1" dirty="0"/>
            </a:p>
          </p:txBody>
        </p:sp>
      </p:grpSp>
      <p:grpSp>
        <p:nvGrpSpPr>
          <p:cNvPr id="5" name="群組 4"/>
          <p:cNvGrpSpPr/>
          <p:nvPr/>
        </p:nvGrpSpPr>
        <p:grpSpPr>
          <a:xfrm>
            <a:off x="6128387" y="1116956"/>
            <a:ext cx="2895600" cy="1905000"/>
            <a:chOff x="3428999" y="4724400"/>
            <a:chExt cx="2895600" cy="1905000"/>
          </a:xfrm>
        </p:grpSpPr>
        <p:sp>
          <p:nvSpPr>
            <p:cNvPr id="20" name="Rectangle 19"/>
            <p:cNvSpPr/>
            <p:nvPr/>
          </p:nvSpPr>
          <p:spPr>
            <a:xfrm>
              <a:off x="3429000" y="4724400"/>
              <a:ext cx="2895599"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プログラム目的</a:t>
              </a:r>
              <a:endParaRPr lang="en-US" b="1" dirty="0"/>
            </a:p>
          </p:txBody>
        </p:sp>
        <p:sp>
          <p:nvSpPr>
            <p:cNvPr id="21" name="Rectangle 20"/>
            <p:cNvSpPr/>
            <p:nvPr/>
          </p:nvSpPr>
          <p:spPr>
            <a:xfrm>
              <a:off x="3428999" y="5105400"/>
              <a:ext cx="2895599"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・ツアーでは味わえない、より深いレベル</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で観光地を観ることができる。</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・台湾の学生の価値観を知り、より</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深くお互いの文化を交換できる。</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・単なる物だけでなく、心のお土産も</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残すことができる</a:t>
              </a:r>
              <a:endParaRPr 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grpSp>
      <p:pic>
        <p:nvPicPr>
          <p:cNvPr id="1031" name="Picture 7" descr="C:\Temp\Rar$DI00.368\icon_1r_192.png"/>
          <p:cNvPicPr>
            <a:picLocks noChangeAspect="1" noChangeArrowheads="1"/>
          </p:cNvPicPr>
          <p:nvPr/>
        </p:nvPicPr>
        <p:blipFill>
          <a:blip r:embed="rId3" cstate="print"/>
          <a:srcRect/>
          <a:stretch>
            <a:fillRect/>
          </a:stretch>
        </p:blipFill>
        <p:spPr bwMode="auto">
          <a:xfrm flipH="1">
            <a:off x="7794354" y="5200618"/>
            <a:ext cx="1447800" cy="1447800"/>
          </a:xfrm>
          <a:prstGeom prst="rect">
            <a:avLst/>
          </a:prstGeom>
          <a:noFill/>
        </p:spPr>
      </p:pic>
      <p:grpSp>
        <p:nvGrpSpPr>
          <p:cNvPr id="14" name="群組 13"/>
          <p:cNvGrpSpPr/>
          <p:nvPr/>
        </p:nvGrpSpPr>
        <p:grpSpPr>
          <a:xfrm>
            <a:off x="79593" y="1034974"/>
            <a:ext cx="2673983" cy="2706984"/>
            <a:chOff x="79593" y="1034974"/>
            <a:chExt cx="2673983" cy="2706984"/>
          </a:xfrm>
        </p:grpSpPr>
        <p:grpSp>
          <p:nvGrpSpPr>
            <p:cNvPr id="32" name="Group 31"/>
            <p:cNvGrpSpPr/>
            <p:nvPr/>
          </p:nvGrpSpPr>
          <p:grpSpPr>
            <a:xfrm>
              <a:off x="79593" y="1143512"/>
              <a:ext cx="2673983" cy="2598446"/>
              <a:chOff x="0" y="-177739"/>
              <a:chExt cx="4435769" cy="2265124"/>
            </a:xfrm>
          </p:grpSpPr>
          <p:sp>
            <p:nvSpPr>
              <p:cNvPr id="33" name="Rectangle 32"/>
              <p:cNvSpPr/>
              <p:nvPr/>
            </p:nvSpPr>
            <p:spPr>
              <a:xfrm>
                <a:off x="166969" y="-177739"/>
                <a:ext cx="4268800" cy="2125162"/>
              </a:xfrm>
              <a:prstGeom prst="rect">
                <a:avLst/>
              </a:prstGeom>
            </p:spPr>
            <p:style>
              <a:lnRef idx="1">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endParaRPr lang="en-US" sz="1500" dirty="0"/>
              </a:p>
              <a:p>
                <a:endParaRPr lang="en-US" sz="14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3</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ヶ月前までに各現地学校へ</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　募集をかける。</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r>
                  <a:rPr lang="en-US" altLang="ja-JP" sz="1100" b="1" dirty="0">
                    <a:latin typeface="Meiryo UI" panose="020B0604030504040204" pitchFamily="34" charset="-128"/>
                    <a:ea typeface="Meiryo UI" panose="020B0604030504040204" pitchFamily="34" charset="-128"/>
                    <a:cs typeface="Meiryo UI" panose="020B0604030504040204" pitchFamily="34" charset="-128"/>
                  </a:rPr>
                  <a:t>※</a:t>
                </a:r>
                <a:r>
                  <a:rPr lang="ja-JP" altLang="en-US" sz="1100" b="1" dirty="0">
                    <a:latin typeface="Meiryo UI" panose="020B0604030504040204" pitchFamily="34" charset="-128"/>
                    <a:ea typeface="Meiryo UI" panose="020B0604030504040204" pitchFamily="34" charset="-128"/>
                    <a:cs typeface="Meiryo UI" panose="020B0604030504040204" pitchFamily="34" charset="-128"/>
                  </a:rPr>
                  <a:t>必要人数によってさらに時間が掛かる</a:t>
                </a:r>
                <a:endParaRPr lang="en-US" altLang="ja-JP" sz="1100" b="1"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100" b="1" dirty="0">
                    <a:latin typeface="Meiryo UI" panose="020B0604030504040204" pitchFamily="34" charset="-128"/>
                    <a:ea typeface="Meiryo UI" panose="020B0604030504040204" pitchFamily="34" charset="-128"/>
                    <a:cs typeface="Meiryo UI" panose="020B0604030504040204" pitchFamily="34" charset="-128"/>
                  </a:rPr>
                  <a:t>　　可能性がございます。</a:t>
                </a:r>
                <a:endParaRPr lang="en-US" altLang="ja-JP" sz="1100" b="1"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ヶ月前までに、日にち、人数、</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　目的を記したレターとパスポート</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　データを送付。</a:t>
                </a: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●基本日本側生徒</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6</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8</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名に対して、現地学生</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名手配となる。</a:t>
                </a:r>
              </a:p>
              <a:p>
                <a:endParaRPr lang="ja-JP" altLang="en-US" sz="1500" dirty="0">
                  <a:latin typeface="Meiryo" panose="020B0604030504040204" pitchFamily="34" charset="-128"/>
                  <a:ea typeface="Meiryo" panose="020B0604030504040204" pitchFamily="34" charset="-128"/>
                  <a:cs typeface="Meiryo" panose="020B0604030504040204" pitchFamily="34" charset="-128"/>
                </a:endParaRPr>
              </a:p>
              <a:p>
                <a:endParaRPr lang="en-US" sz="15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4" name="Rectangle 33"/>
              <p:cNvSpPr/>
              <p:nvPr/>
            </p:nvSpPr>
            <p:spPr>
              <a:xfrm>
                <a:off x="0" y="144669"/>
                <a:ext cx="4419600" cy="1942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3010" tIns="416560" rIns="343010" bIns="106680" numCol="1" spcCol="1270" anchor="t" anchorCtr="0">
                <a:noAutofit/>
              </a:bodyPr>
              <a:lstStyle/>
              <a:p>
                <a:pPr marL="114300" lvl="1" indent="-114300" algn="l" defTabSz="666750">
                  <a:lnSpc>
                    <a:spcPct val="90000"/>
                  </a:lnSpc>
                  <a:spcBef>
                    <a:spcPct val="0"/>
                  </a:spcBef>
                  <a:spcAft>
                    <a:spcPct val="15000"/>
                  </a:spcAft>
                </a:pPr>
                <a:endParaRPr lang="en-US" altLang="ja-JP" sz="1400" kern="1200" dirty="0"/>
              </a:p>
            </p:txBody>
          </p:sp>
        </p:grpSp>
        <p:grpSp>
          <p:nvGrpSpPr>
            <p:cNvPr id="29" name="Group 28"/>
            <p:cNvGrpSpPr/>
            <p:nvPr/>
          </p:nvGrpSpPr>
          <p:grpSpPr>
            <a:xfrm>
              <a:off x="144006" y="1034974"/>
              <a:ext cx="1736678" cy="490357"/>
              <a:chOff x="140415" y="1"/>
              <a:chExt cx="2610965" cy="490357"/>
            </a:xfrm>
          </p:grpSpPr>
          <p:sp>
            <p:nvSpPr>
              <p:cNvPr id="30" name="Rounded Rectangle 29"/>
              <p:cNvSpPr/>
              <p:nvPr/>
            </p:nvSpPr>
            <p:spPr>
              <a:xfrm>
                <a:off x="140415" y="1"/>
                <a:ext cx="2520341" cy="490357"/>
              </a:xfrm>
              <a:prstGeom prst="roundRect">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278913" y="23938"/>
                <a:ext cx="2472467" cy="4424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6935" tIns="0" rIns="116935" bIns="0" numCol="1" spcCol="1270" anchor="ctr" anchorCtr="0">
                <a:noAutofit/>
              </a:bodyPr>
              <a:lstStyle/>
              <a:p>
                <a:pPr lvl="0" algn="ctr" defTabSz="889000" rtl="0">
                  <a:lnSpc>
                    <a:spcPct val="90000"/>
                  </a:lnSpc>
                  <a:spcBef>
                    <a:spcPct val="0"/>
                  </a:spcBef>
                  <a:spcAft>
                    <a:spcPct val="35000"/>
                  </a:spcAft>
                </a:pPr>
                <a:r>
                  <a:rPr lang="ja-JP" altLang="en-US" sz="2000" b="1" kern="1200" dirty="0"/>
                  <a:t>申し込み</a:t>
                </a:r>
                <a:endParaRPr lang="en-US" sz="2000" b="1" kern="1200" dirty="0"/>
              </a:p>
            </p:txBody>
          </p:sp>
        </p:grpSp>
      </p:grpSp>
      <p:grpSp>
        <p:nvGrpSpPr>
          <p:cNvPr id="2" name="群組 1"/>
          <p:cNvGrpSpPr/>
          <p:nvPr/>
        </p:nvGrpSpPr>
        <p:grpSpPr>
          <a:xfrm>
            <a:off x="6069807" y="4204090"/>
            <a:ext cx="2387671" cy="1766661"/>
            <a:chOff x="3529037" y="2759301"/>
            <a:chExt cx="2387671" cy="1766661"/>
          </a:xfrm>
        </p:grpSpPr>
        <p:pic>
          <p:nvPicPr>
            <p:cNvPr id="1026" name="Picture 2" descr="C:\Temp\Rar$DI01.186\icon_4b_192.png"/>
            <p:cNvPicPr>
              <a:picLocks noChangeAspect="1" noChangeArrowheads="1"/>
            </p:cNvPicPr>
            <p:nvPr/>
          </p:nvPicPr>
          <p:blipFill>
            <a:blip r:embed="rId4" cstate="print"/>
            <a:srcRect/>
            <a:stretch>
              <a:fillRect/>
            </a:stretch>
          </p:blipFill>
          <p:spPr bwMode="auto">
            <a:xfrm rot="21366828">
              <a:off x="3529037" y="2920031"/>
              <a:ext cx="1349399" cy="1475104"/>
            </a:xfrm>
            <a:prstGeom prst="rect">
              <a:avLst/>
            </a:prstGeom>
            <a:noFill/>
          </p:spPr>
        </p:pic>
        <p:pic>
          <p:nvPicPr>
            <p:cNvPr id="1032" name="Picture 8" descr="C:\Temp\Rar$DI00.606\icon_3g_192.png"/>
            <p:cNvPicPr>
              <a:picLocks noChangeAspect="1" noChangeArrowheads="1"/>
            </p:cNvPicPr>
            <p:nvPr/>
          </p:nvPicPr>
          <p:blipFill>
            <a:blip r:embed="rId5" cstate="print"/>
            <a:srcRect/>
            <a:stretch>
              <a:fillRect/>
            </a:stretch>
          </p:blipFill>
          <p:spPr bwMode="auto">
            <a:xfrm>
              <a:off x="3973608" y="2759301"/>
              <a:ext cx="1447800" cy="1447800"/>
            </a:xfrm>
            <a:prstGeom prst="rect">
              <a:avLst/>
            </a:prstGeom>
            <a:noFill/>
          </p:spPr>
        </p:pic>
        <p:pic>
          <p:nvPicPr>
            <p:cNvPr id="1034" name="Picture 10" descr="C:\Temp\Rar$DI00.388\icon_4b_192.png"/>
            <p:cNvPicPr>
              <a:picLocks noChangeAspect="1" noChangeArrowheads="1"/>
            </p:cNvPicPr>
            <p:nvPr/>
          </p:nvPicPr>
          <p:blipFill>
            <a:blip r:embed="rId6" cstate="print"/>
            <a:srcRect/>
            <a:stretch>
              <a:fillRect/>
            </a:stretch>
          </p:blipFill>
          <p:spPr bwMode="auto">
            <a:xfrm>
              <a:off x="4011708" y="3154362"/>
              <a:ext cx="1371600" cy="1371600"/>
            </a:xfrm>
            <a:prstGeom prst="rect">
              <a:avLst/>
            </a:prstGeom>
            <a:noFill/>
          </p:spPr>
        </p:pic>
        <p:pic>
          <p:nvPicPr>
            <p:cNvPr id="18" name="Picture 13" descr="C:\Temp\Rar$DI00.419\icon_5p_192.png"/>
            <p:cNvPicPr>
              <a:picLocks noChangeAspect="1" noChangeArrowheads="1"/>
            </p:cNvPicPr>
            <p:nvPr/>
          </p:nvPicPr>
          <p:blipFill>
            <a:blip r:embed="rId7" cstate="print"/>
            <a:srcRect/>
            <a:stretch>
              <a:fillRect/>
            </a:stretch>
          </p:blipFill>
          <p:spPr bwMode="auto">
            <a:xfrm>
              <a:off x="4453822" y="2965155"/>
              <a:ext cx="1462886" cy="1462886"/>
            </a:xfrm>
            <a:prstGeom prst="rect">
              <a:avLst/>
            </a:prstGeom>
            <a:noFill/>
          </p:spPr>
        </p:pic>
      </p:grpSp>
      <p:sp>
        <p:nvSpPr>
          <p:cNvPr id="27" name="圖說文字: 向右箭號 26"/>
          <p:cNvSpPr/>
          <p:nvPr/>
        </p:nvSpPr>
        <p:spPr>
          <a:xfrm>
            <a:off x="3236883" y="4190910"/>
            <a:ext cx="1593382" cy="2286000"/>
          </a:xfrm>
          <a:prstGeom prst="rightArrowCallout">
            <a:avLst>
              <a:gd name="adj1" fmla="val 25000"/>
              <a:gd name="adj2" fmla="val 19557"/>
              <a:gd name="adj3" fmla="val 11985"/>
              <a:gd name="adj4" fmla="val 79141"/>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≪移動・体験≫</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pPr algn="ctr"/>
            <a:endParaRPr lang="en-US" altLang="zh-TW"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現地担当生徒より希望された観光スポットやグルメ体験など案内し、より深く現地文化に分かり合える。</a:t>
            </a:r>
            <a:endParaRPr lang="zh-TW"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8" name="圖說文字: 向右箭號 27"/>
          <p:cNvSpPr/>
          <p:nvPr/>
        </p:nvSpPr>
        <p:spPr>
          <a:xfrm>
            <a:off x="1722256" y="4190910"/>
            <a:ext cx="1609914" cy="2286000"/>
          </a:xfrm>
          <a:prstGeom prst="rightArrowCallout">
            <a:avLst>
              <a:gd name="adj1" fmla="val 15793"/>
              <a:gd name="adj2" fmla="val 15670"/>
              <a:gd name="adj3" fmla="val 15872"/>
              <a:gd name="adj4" fmla="val 79141"/>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≪挨拶・会話≫</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endParaRPr lang="en-US" altLang="zh-TW"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各現地担当生徒とお互い自己紹介し、次に行きたい場所や体験した現地グルメなどを話し合いをする。</a:t>
            </a:r>
            <a:endParaRPr lang="zh-TW"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6" name="圖說文字: 向右箭號 25"/>
          <p:cNvSpPr/>
          <p:nvPr/>
        </p:nvSpPr>
        <p:spPr>
          <a:xfrm>
            <a:off x="180246" y="4183340"/>
            <a:ext cx="1620801" cy="2286000"/>
          </a:xfrm>
          <a:prstGeom prst="rightArrowCallout">
            <a:avLst>
              <a:gd name="adj1" fmla="val 15981"/>
              <a:gd name="adj2" fmla="val 19050"/>
              <a:gd name="adj3" fmla="val 13171"/>
              <a:gd name="adj4" fmla="val 81251"/>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≪スタート点≫</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pPr algn="ctr"/>
            <a:endParaRPr lang="en-US" altLang="ja-JP" sz="16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ホテル内、または指定場所にて集合、各地小グループに分かれ、現地担当生徒とマッチングする。</a:t>
            </a:r>
            <a:endParaRPr lang="zh-TW"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1" name="語音泡泡: 橢圓形 10"/>
          <p:cNvSpPr/>
          <p:nvPr/>
        </p:nvSpPr>
        <p:spPr>
          <a:xfrm>
            <a:off x="6251374" y="5704326"/>
            <a:ext cx="1577806" cy="1009618"/>
          </a:xfrm>
          <a:prstGeom prst="wedgeEllipseCallout">
            <a:avLst>
              <a:gd name="adj1" fmla="val 71176"/>
              <a:gd name="adj2" fmla="val -3401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OK!</a:t>
            </a:r>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ダイジョウブ。</a:t>
            </a:r>
            <a:endPar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LET’S</a:t>
            </a:r>
            <a:r>
              <a:rPr lang="ja-JP"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en-US" altLang="ja-JP"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GO!!</a:t>
            </a:r>
            <a:endParaRPr lang="zh-TW" altLang="en-US" sz="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5" name="群組 14"/>
          <p:cNvGrpSpPr/>
          <p:nvPr/>
        </p:nvGrpSpPr>
        <p:grpSpPr>
          <a:xfrm>
            <a:off x="7436626" y="2772330"/>
            <a:ext cx="1462886" cy="1143000"/>
            <a:chOff x="7436626" y="2772330"/>
            <a:chExt cx="1462886" cy="1143000"/>
          </a:xfrm>
        </p:grpSpPr>
        <p:sp>
          <p:nvSpPr>
            <p:cNvPr id="8" name="想法泡泡: 雲朵 7"/>
            <p:cNvSpPr/>
            <p:nvPr/>
          </p:nvSpPr>
          <p:spPr>
            <a:xfrm rot="1382033">
              <a:off x="7436626" y="2772330"/>
              <a:ext cx="1462886" cy="1143000"/>
            </a:xfrm>
            <a:prstGeom prst="cloudCallout">
              <a:avLst>
                <a:gd name="adj1" fmla="val 19201"/>
                <a:gd name="adj2" fmla="val 94486"/>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noFill/>
              </a:endParaRPr>
            </a:p>
          </p:txBody>
        </p:sp>
        <p:pic>
          <p:nvPicPr>
            <p:cNvPr id="6" name="圖片 5"/>
            <p:cNvPicPr>
              <a:picLocks noChangeAspect="1"/>
            </p:cNvPicPr>
            <p:nvPr/>
          </p:nvPicPr>
          <p:blipFill>
            <a:blip r:embed="rId8"/>
            <a:stretch>
              <a:fillRect/>
            </a:stretch>
          </p:blipFill>
          <p:spPr>
            <a:xfrm>
              <a:off x="7794080" y="2993497"/>
              <a:ext cx="688592" cy="576406"/>
            </a:xfrm>
            <a:prstGeom prst="rect">
              <a:avLst/>
            </a:prstGeom>
          </p:spPr>
        </p:pic>
      </p:grpSp>
      <p:grpSp>
        <p:nvGrpSpPr>
          <p:cNvPr id="17" name="群組 16"/>
          <p:cNvGrpSpPr/>
          <p:nvPr/>
        </p:nvGrpSpPr>
        <p:grpSpPr>
          <a:xfrm>
            <a:off x="4979578" y="3170458"/>
            <a:ext cx="1462886" cy="1143000"/>
            <a:chOff x="4979578" y="3170458"/>
            <a:chExt cx="1462886" cy="1143000"/>
          </a:xfrm>
        </p:grpSpPr>
        <p:sp>
          <p:nvSpPr>
            <p:cNvPr id="36" name="想法泡泡: 雲朵 35"/>
            <p:cNvSpPr/>
            <p:nvPr/>
          </p:nvSpPr>
          <p:spPr>
            <a:xfrm rot="1382033">
              <a:off x="4979578" y="3170458"/>
              <a:ext cx="1462886" cy="1143000"/>
            </a:xfrm>
            <a:prstGeom prst="cloudCallout">
              <a:avLst>
                <a:gd name="adj1" fmla="val 69189"/>
                <a:gd name="adj2" fmla="val 27852"/>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noFill/>
              </a:endParaRPr>
            </a:p>
          </p:txBody>
        </p:sp>
        <p:pic>
          <p:nvPicPr>
            <p:cNvPr id="12" name="圖片 11"/>
            <p:cNvPicPr>
              <a:picLocks noChangeAspect="1"/>
            </p:cNvPicPr>
            <p:nvPr/>
          </p:nvPicPr>
          <p:blipFill>
            <a:blip r:embed="rId9"/>
            <a:stretch>
              <a:fillRect/>
            </a:stretch>
          </p:blipFill>
          <p:spPr>
            <a:xfrm>
              <a:off x="5384929" y="3343830"/>
              <a:ext cx="597194" cy="749023"/>
            </a:xfrm>
            <a:prstGeom prst="rect">
              <a:avLst/>
            </a:prstGeom>
          </p:spPr>
        </p:pic>
      </p:grpSp>
      <p:grpSp>
        <p:nvGrpSpPr>
          <p:cNvPr id="16" name="群組 15"/>
          <p:cNvGrpSpPr/>
          <p:nvPr/>
        </p:nvGrpSpPr>
        <p:grpSpPr>
          <a:xfrm>
            <a:off x="6344892" y="3201969"/>
            <a:ext cx="1371600" cy="1075770"/>
            <a:chOff x="6344892" y="3201969"/>
            <a:chExt cx="1371600" cy="1075770"/>
          </a:xfrm>
        </p:grpSpPr>
        <p:sp>
          <p:nvSpPr>
            <p:cNvPr id="10" name="想法泡泡: 雲朵 9"/>
            <p:cNvSpPr/>
            <p:nvPr/>
          </p:nvSpPr>
          <p:spPr>
            <a:xfrm>
              <a:off x="6344892" y="3201969"/>
              <a:ext cx="1371600" cy="1075770"/>
            </a:xfrm>
            <a:prstGeom prst="cloudCallout">
              <a:avLst>
                <a:gd name="adj1" fmla="val 16280"/>
                <a:gd name="adj2" fmla="val 92294"/>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solidFill>
                  <a:schemeClr val="tx1"/>
                </a:solidFill>
              </a:endParaRPr>
            </a:p>
          </p:txBody>
        </p:sp>
        <p:pic>
          <p:nvPicPr>
            <p:cNvPr id="13" name="圖片 12"/>
            <p:cNvPicPr>
              <a:picLocks noChangeAspect="1"/>
            </p:cNvPicPr>
            <p:nvPr/>
          </p:nvPicPr>
          <p:blipFill>
            <a:blip r:embed="rId10"/>
            <a:stretch>
              <a:fillRect/>
            </a:stretch>
          </p:blipFill>
          <p:spPr>
            <a:xfrm>
              <a:off x="6603277" y="3410074"/>
              <a:ext cx="734509" cy="5768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wipe(down)">
                                      <p:cBhvr>
                                        <p:cTn id="44" dur="580">
                                          <p:stCondLst>
                                            <p:cond delay="0"/>
                                          </p:stCondLst>
                                        </p:cTn>
                                        <p:tgtEl>
                                          <p:spTgt spid="1031"/>
                                        </p:tgtEl>
                                      </p:cBhvr>
                                    </p:animEffect>
                                    <p:anim calcmode="lin" valueType="num">
                                      <p:cBhvr>
                                        <p:cTn id="45"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50" dur="26">
                                          <p:stCondLst>
                                            <p:cond delay="650"/>
                                          </p:stCondLst>
                                        </p:cTn>
                                        <p:tgtEl>
                                          <p:spTgt spid="1031"/>
                                        </p:tgtEl>
                                      </p:cBhvr>
                                      <p:to x="100000" y="60000"/>
                                    </p:animScale>
                                    <p:animScale>
                                      <p:cBhvr>
                                        <p:cTn id="51" dur="166" decel="50000">
                                          <p:stCondLst>
                                            <p:cond delay="676"/>
                                          </p:stCondLst>
                                        </p:cTn>
                                        <p:tgtEl>
                                          <p:spTgt spid="1031"/>
                                        </p:tgtEl>
                                      </p:cBhvr>
                                      <p:to x="100000" y="100000"/>
                                    </p:animScale>
                                    <p:animScale>
                                      <p:cBhvr>
                                        <p:cTn id="52" dur="26">
                                          <p:stCondLst>
                                            <p:cond delay="1312"/>
                                          </p:stCondLst>
                                        </p:cTn>
                                        <p:tgtEl>
                                          <p:spTgt spid="1031"/>
                                        </p:tgtEl>
                                      </p:cBhvr>
                                      <p:to x="100000" y="80000"/>
                                    </p:animScale>
                                    <p:animScale>
                                      <p:cBhvr>
                                        <p:cTn id="53" dur="166" decel="50000">
                                          <p:stCondLst>
                                            <p:cond delay="1338"/>
                                          </p:stCondLst>
                                        </p:cTn>
                                        <p:tgtEl>
                                          <p:spTgt spid="1031"/>
                                        </p:tgtEl>
                                      </p:cBhvr>
                                      <p:to x="100000" y="100000"/>
                                    </p:animScale>
                                    <p:animScale>
                                      <p:cBhvr>
                                        <p:cTn id="54" dur="26">
                                          <p:stCondLst>
                                            <p:cond delay="1642"/>
                                          </p:stCondLst>
                                        </p:cTn>
                                        <p:tgtEl>
                                          <p:spTgt spid="1031"/>
                                        </p:tgtEl>
                                      </p:cBhvr>
                                      <p:to x="100000" y="90000"/>
                                    </p:animScale>
                                    <p:animScale>
                                      <p:cBhvr>
                                        <p:cTn id="55" dur="166" decel="50000">
                                          <p:stCondLst>
                                            <p:cond delay="1668"/>
                                          </p:stCondLst>
                                        </p:cTn>
                                        <p:tgtEl>
                                          <p:spTgt spid="1031"/>
                                        </p:tgtEl>
                                      </p:cBhvr>
                                      <p:to x="100000" y="100000"/>
                                    </p:animScale>
                                    <p:animScale>
                                      <p:cBhvr>
                                        <p:cTn id="56" dur="26">
                                          <p:stCondLst>
                                            <p:cond delay="1808"/>
                                          </p:stCondLst>
                                        </p:cTn>
                                        <p:tgtEl>
                                          <p:spTgt spid="1031"/>
                                        </p:tgtEl>
                                      </p:cBhvr>
                                      <p:to x="100000" y="95000"/>
                                    </p:animScale>
                                    <p:animScale>
                                      <p:cBhvr>
                                        <p:cTn id="57" dur="166" decel="50000">
                                          <p:stCondLst>
                                            <p:cond delay="1834"/>
                                          </p:stCondLst>
                                        </p:cTn>
                                        <p:tgtEl>
                                          <p:spTgt spid="103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25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25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25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500"/>
                                  </p:stCondLst>
                                  <p:childTnLst>
                                    <p:set>
                                      <p:cBhvr>
                                        <p:cTn id="76" dur="1" fill="hold">
                                          <p:stCondLst>
                                            <p:cond delay="499"/>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nodeType="clickEffect">
                                  <p:stCondLst>
                                    <p:cond delay="50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ppt_w</p:attrName>
                                        </p:attrNameLst>
                                      </p:cBhvr>
                                      <p:tavLst>
                                        <p:tav tm="0" fmla="#ppt_w*sin(2.5*pi*$)">
                                          <p:val>
                                            <p:fltVal val="0"/>
                                          </p:val>
                                        </p:tav>
                                        <p:tav tm="100000">
                                          <p:val>
                                            <p:fltVal val="1"/>
                                          </p:val>
                                        </p:tav>
                                      </p:tavLst>
                                    </p:anim>
                                    <p:anim calcmode="lin" valueType="num">
                                      <p:cBhvr>
                                        <p:cTn id="83"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2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7848600" cy="639762"/>
          </a:xfrm>
          <a:solidFill>
            <a:srgbClr val="669900"/>
          </a:solidFill>
        </p:spPr>
        <p:txBody>
          <a:bodyPr>
            <a:noAutofit/>
          </a:bodyPr>
          <a:lstStyle/>
          <a:p>
            <a:r>
              <a:rPr lang="ja-JP" altLang="en-US" sz="3100" dirty="0">
                <a:solidFill>
                  <a:schemeClr val="bg1"/>
                </a:solidFill>
              </a:rPr>
              <a:t>　台湾修学旅行のススメ</a:t>
            </a:r>
            <a:endParaRPr lang="en-US" sz="3800" b="1" dirty="0">
              <a:solidFill>
                <a:schemeClr val="bg1"/>
              </a:solidFill>
            </a:endParaRPr>
          </a:p>
        </p:txBody>
      </p:sp>
      <p:sp>
        <p:nvSpPr>
          <p:cNvPr id="7" name="Rectangle 6"/>
          <p:cNvSpPr/>
          <p:nvPr/>
        </p:nvSpPr>
        <p:spPr>
          <a:xfrm>
            <a:off x="685800" y="1219200"/>
            <a:ext cx="2438400" cy="609600"/>
          </a:xfrm>
          <a:prstGeom prst="rec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アクセス便利</a:t>
            </a:r>
            <a:endParaRPr lang="en-US" sz="2400" dirty="0"/>
          </a:p>
        </p:txBody>
      </p:sp>
      <p:sp>
        <p:nvSpPr>
          <p:cNvPr id="8" name="Rectangle 7"/>
          <p:cNvSpPr/>
          <p:nvPr/>
        </p:nvSpPr>
        <p:spPr>
          <a:xfrm>
            <a:off x="6019800" y="1828800"/>
            <a:ext cx="2438400" cy="12192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・ダイナミックな台湾史から世界の歴史が見えてくる。</a:t>
            </a:r>
            <a:endParaRPr lang="en-US" altLang="ja-JP"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矩形 1"/>
          <p:cNvSpPr/>
          <p:nvPr/>
        </p:nvSpPr>
        <p:spPr>
          <a:xfrm>
            <a:off x="767106" y="4235001"/>
            <a:ext cx="3581400" cy="1981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solidFill>
                <a:schemeClr val="tx1"/>
              </a:solidFill>
            </a:endParaRPr>
          </a:p>
        </p:txBody>
      </p:sp>
      <p:sp>
        <p:nvSpPr>
          <p:cNvPr id="10" name="Rectangle 9"/>
          <p:cNvSpPr/>
          <p:nvPr/>
        </p:nvSpPr>
        <p:spPr>
          <a:xfrm>
            <a:off x="3352800" y="1219200"/>
            <a:ext cx="2438400" cy="609600"/>
          </a:xfrm>
          <a:prstGeom prst="rec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グルメ・飲食</a:t>
            </a:r>
            <a:endParaRPr lang="en-US" sz="2400" dirty="0"/>
          </a:p>
        </p:txBody>
      </p:sp>
      <p:sp>
        <p:nvSpPr>
          <p:cNvPr id="11" name="Rectangle 10"/>
          <p:cNvSpPr/>
          <p:nvPr/>
        </p:nvSpPr>
        <p:spPr>
          <a:xfrm>
            <a:off x="6019800" y="1219200"/>
            <a:ext cx="2438400" cy="609600"/>
          </a:xfrm>
          <a:prstGeom prst="rec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歴史・文化</a:t>
            </a:r>
            <a:endParaRPr lang="en-US" sz="2400" dirty="0"/>
          </a:p>
        </p:txBody>
      </p:sp>
      <p:sp>
        <p:nvSpPr>
          <p:cNvPr id="12" name="Rectangle 11"/>
          <p:cNvSpPr/>
          <p:nvPr/>
        </p:nvSpPr>
        <p:spPr>
          <a:xfrm>
            <a:off x="3352800" y="1828800"/>
            <a:ext cx="2438400" cy="12192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・食を通じて見えてくる、台湾ならではの歴史と文化。</a:t>
            </a:r>
            <a:endParaRPr lang="en-US" altLang="ja-JP"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endParaRPr lang="en-US" altLang="ja-JP"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13" name="Rectangle 12"/>
          <p:cNvSpPr/>
          <p:nvPr/>
        </p:nvSpPr>
        <p:spPr>
          <a:xfrm>
            <a:off x="685800" y="1828800"/>
            <a:ext cx="2438400" cy="12192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en-US" altLang="ja-JP"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MRT</a:t>
            </a:r>
            <a:r>
              <a:rPr lang="ja-JP" altLang="en-US"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や台湾鉄道、台湾高鉄（新幹線）など交通機関が充実。</a:t>
            </a:r>
            <a:endParaRPr lang="en-US" altLang="ja-JP"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endParaRPr lang="en-US" altLang="ja-JP" b="1" dirty="0">
              <a:solidFill>
                <a:schemeClr val="tx1"/>
              </a:solidFill>
            </a:endParaRPr>
          </a:p>
        </p:txBody>
      </p:sp>
      <p:sp>
        <p:nvSpPr>
          <p:cNvPr id="14" name="Title 1"/>
          <p:cNvSpPr txBox="1">
            <a:spLocks/>
          </p:cNvSpPr>
          <p:nvPr/>
        </p:nvSpPr>
        <p:spPr>
          <a:xfrm>
            <a:off x="609600" y="3276600"/>
            <a:ext cx="7848600" cy="639762"/>
          </a:xfrm>
          <a:prstGeom prst="rect">
            <a:avLst/>
          </a:prstGeom>
          <a:solidFill>
            <a:schemeClr val="bg1">
              <a:lumMod val="6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3100" b="0" i="0" u="none" strike="noStrike" kern="1200" cap="none" spc="0" normalizeH="0" baseline="0" noProof="0" dirty="0">
                <a:ln>
                  <a:noFill/>
                </a:ln>
                <a:solidFill>
                  <a:schemeClr val="bg1"/>
                </a:solidFill>
                <a:effectLst/>
                <a:uLnTx/>
                <a:uFillTx/>
                <a:latin typeface="+mj-lt"/>
                <a:ea typeface="+mj-ea"/>
                <a:cs typeface="+mj-cs"/>
              </a:rPr>
              <a:t>　</a:t>
            </a:r>
            <a:r>
              <a:rPr kumimoji="0" lang="ja-JP" altLang="en-US" sz="3200" b="0" i="0" u="none" strike="noStrike" kern="1200" cap="none" spc="0" normalizeH="0" baseline="0" noProof="0" dirty="0">
                <a:ln>
                  <a:noFill/>
                </a:ln>
                <a:effectLst/>
                <a:uLnTx/>
                <a:uFillTx/>
                <a:latin typeface="+mj-lt"/>
                <a:ea typeface="+mj-ea"/>
                <a:cs typeface="+mj-cs"/>
              </a:rPr>
              <a:t>≪お問い合わせ先≫</a:t>
            </a:r>
            <a:endParaRPr kumimoji="0" lang="en-US" sz="3200" b="1" i="0" u="none" strike="noStrike" kern="1200" cap="none" spc="0" normalizeH="0" baseline="0" noProof="0" dirty="0">
              <a:ln>
                <a:noFill/>
              </a:ln>
              <a:effectLst/>
              <a:uLnTx/>
              <a:uFillTx/>
              <a:latin typeface="+mj-lt"/>
              <a:ea typeface="+mj-ea"/>
              <a:cs typeface="+mj-cs"/>
            </a:endParaRPr>
          </a:p>
        </p:txBody>
      </p:sp>
      <p:sp>
        <p:nvSpPr>
          <p:cNvPr id="16" name="Title 1"/>
          <p:cNvSpPr txBox="1">
            <a:spLocks/>
          </p:cNvSpPr>
          <p:nvPr/>
        </p:nvSpPr>
        <p:spPr>
          <a:xfrm>
            <a:off x="914007" y="4297061"/>
            <a:ext cx="3287598" cy="1738314"/>
          </a:xfrm>
          <a:prstGeom prst="rect">
            <a:avLst/>
          </a:prstGeom>
          <a:noFill/>
        </p:spPr>
        <p:txBody>
          <a:bodyPr vert="horz" lIns="0" tIns="45720" rIns="91440" bIns="45720" rtlCol="0"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ja-JP" sz="2000" b="0" i="0" u="none" strike="noStrike" kern="1200" cap="none" spc="0" normalizeH="0" baseline="0" noProof="0" dirty="0">
                <a:ln>
                  <a:noFill/>
                </a:ln>
                <a:effectLst/>
                <a:uLnTx/>
                <a:uFillTx/>
                <a:latin typeface="Meiryo UI" panose="020B0604030504040204" pitchFamily="34" charset="-128"/>
                <a:ea typeface="Meiryo UI" panose="020B0604030504040204" pitchFamily="34" charset="-128"/>
                <a:cs typeface="Meiryo UI" panose="020B0604030504040204" pitchFamily="34" charset="-128"/>
              </a:rPr>
              <a:t>S.M.I.</a:t>
            </a:r>
            <a:r>
              <a:rPr kumimoji="0" lang="ja-JP" altLang="en-US" sz="2000" b="0" i="0" u="none" strike="noStrike" kern="1200" cap="none" spc="0" normalizeH="0" baseline="0" noProof="0" dirty="0">
                <a:ln>
                  <a:noFill/>
                </a:ln>
                <a:effectLst/>
                <a:uLnTx/>
                <a:uFillTx/>
                <a:latin typeface="Meiryo UI" panose="020B0604030504040204" pitchFamily="34" charset="-128"/>
                <a:ea typeface="Meiryo UI" panose="020B0604030504040204" pitchFamily="34" charset="-128"/>
                <a:cs typeface="Meiryo UI" panose="020B0604030504040204" pitchFamily="34" charset="-128"/>
              </a:rPr>
              <a:t>　　</a:t>
            </a:r>
            <a:r>
              <a:rPr lang="ja-JP" altLang="en-US" sz="2000" noProof="0" dirty="0">
                <a:latin typeface="Meiryo UI" panose="020B0604030504040204" pitchFamily="34" charset="-128"/>
                <a:ea typeface="Meiryo UI" panose="020B0604030504040204" pitchFamily="34" charset="-128"/>
                <a:cs typeface="Meiryo UI" panose="020B0604030504040204" pitchFamily="34" charset="-128"/>
              </a:rPr>
              <a:t>ト</a:t>
            </a:r>
            <a:r>
              <a:rPr lang="ja-JP" altLang="en-US" sz="2000" dirty="0">
                <a:latin typeface="Meiryo UI" panose="020B0604030504040204" pitchFamily="34" charset="-128"/>
                <a:ea typeface="Meiryo UI" panose="020B0604030504040204" pitchFamily="34" charset="-128"/>
                <a:cs typeface="Meiryo UI" panose="020B0604030504040204" pitchFamily="34" charset="-128"/>
              </a:rPr>
              <a:t>ラベル株式会社</a:t>
            </a:r>
            <a:endParaRPr lang="en-US" altLang="ja-JP" sz="2000" dirty="0">
              <a:latin typeface="Meiryo UI" panose="020B0604030504040204" pitchFamily="34" charset="-128"/>
              <a:ea typeface="Meiryo UI" panose="020B0604030504040204" pitchFamily="34" charset="-128"/>
              <a:cs typeface="Meiryo UI" panose="020B0604030504040204" pitchFamily="34" charset="-128"/>
            </a:endParaRPr>
          </a:p>
          <a:p>
            <a:pPr lvl="0">
              <a:spcBef>
                <a:spcPct val="0"/>
              </a:spcBef>
            </a:pPr>
            <a:endParaRPr lang="en-US" altLang="ja-JP" sz="2000" dirty="0"/>
          </a:p>
          <a:p>
            <a:pPr lvl="0">
              <a:spcBef>
                <a:spcPct val="0"/>
              </a:spcBef>
            </a:pPr>
            <a:r>
              <a:rPr lang="ja-JP" altLang="en-US" sz="2000" dirty="0"/>
              <a:t>〒</a:t>
            </a:r>
            <a:br>
              <a:rPr lang="en-US" altLang="ja-JP" sz="2000" dirty="0"/>
            </a:br>
            <a:br>
              <a:rPr lang="en-US" altLang="ja-JP" sz="2000" dirty="0"/>
            </a:br>
            <a:r>
              <a:rPr lang="en-US" altLang="ja-JP" sz="2000" dirty="0"/>
              <a:t>TEL </a:t>
            </a:r>
            <a:r>
              <a:rPr lang="ja-JP" altLang="en-US" sz="2000" dirty="0"/>
              <a:t>：</a:t>
            </a:r>
            <a:endParaRPr kumimoji="0" lang="en-US" sz="2000" b="1" i="0" u="none" strike="noStrike" kern="1200" cap="none" spc="0" normalizeH="0" baseline="0" noProof="0" dirty="0">
              <a:ln>
                <a:noFill/>
              </a:ln>
              <a:effectLst/>
              <a:uLnTx/>
              <a:uFillTx/>
              <a:latin typeface="+mj-lt"/>
              <a:ea typeface="+mj-ea"/>
              <a:cs typeface="+mj-cs"/>
            </a:endParaRPr>
          </a:p>
        </p:txBody>
      </p:sp>
      <p:sp>
        <p:nvSpPr>
          <p:cNvPr id="18" name="Rounded Rectangle 17"/>
          <p:cNvSpPr/>
          <p:nvPr/>
        </p:nvSpPr>
        <p:spPr>
          <a:xfrm>
            <a:off x="4652913" y="4297061"/>
            <a:ext cx="38862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21299999" rev="0"/>
              </a:camera>
              <a:lightRig rig="threePt" dir="t"/>
            </a:scene3d>
            <a:sp3d>
              <a:bevelB w="38100" h="38100" prst="relaxedInset"/>
            </a:sp3d>
          </a:bodyPr>
          <a:lstStyle/>
          <a:p>
            <a:r>
              <a:rPr lang="ja-JP" altLang="en-US" b="1" dirty="0">
                <a:ln w="15875">
                  <a:solidFill>
                    <a:schemeClr val="tx2"/>
                  </a:solidFill>
                </a:ln>
                <a:solidFill>
                  <a:schemeClr val="tx2"/>
                </a:solidFill>
              </a:rPr>
              <a:t>担当営業までお気軽にお問い合わせ下さい！</a:t>
            </a:r>
            <a:endParaRPr lang="en-US" altLang="ja-JP" b="1" dirty="0">
              <a:ln w="15875">
                <a:solidFill>
                  <a:schemeClr val="tx2"/>
                </a:solidFill>
              </a:ln>
              <a:solidFill>
                <a:schemeClr val="tx2"/>
              </a:solidFill>
            </a:endParaRPr>
          </a:p>
          <a:p>
            <a:r>
              <a:rPr lang="ja-JP" altLang="en-US" b="1" dirty="0">
                <a:ln w="15875">
                  <a:solidFill>
                    <a:schemeClr val="tx2"/>
                  </a:solidFill>
                </a:ln>
                <a:solidFill>
                  <a:schemeClr val="tx2"/>
                </a:solidFill>
              </a:rPr>
              <a:t>直ぐにお見積もり作成致します！</a:t>
            </a:r>
            <a:endParaRPr lang="en-US" altLang="ja-JP" b="1" dirty="0">
              <a:ln w="15875">
                <a:solidFill>
                  <a:schemeClr val="tx2"/>
                </a:solidFill>
              </a:ln>
              <a:solidFill>
                <a:schemeClr val="tx2"/>
              </a:solidFill>
            </a:endParaRPr>
          </a:p>
          <a:p>
            <a:pPr algn="ctr"/>
            <a:r>
              <a:rPr lang="en-US" sz="2000" b="1" dirty="0">
                <a:ln w="15875">
                  <a:solidFill>
                    <a:schemeClr val="tx2"/>
                  </a:solidFill>
                </a:ln>
                <a:solidFill>
                  <a:schemeClr val="tx2"/>
                </a:solidFill>
              </a:rPr>
              <a:t>e-mail: </a:t>
            </a:r>
            <a:r>
              <a:rPr lang="ja-JP" altLang="en-US" sz="2000" b="1" dirty="0">
                <a:ln w="15875">
                  <a:solidFill>
                    <a:schemeClr val="tx2"/>
                  </a:solidFill>
                </a:ln>
                <a:solidFill>
                  <a:schemeClr val="tx2"/>
                </a:solidFill>
              </a:rPr>
              <a:t>　　　　</a:t>
            </a:r>
            <a:r>
              <a:rPr lang="en-US" sz="2000" b="1" dirty="0">
                <a:ln w="15875">
                  <a:solidFill>
                    <a:schemeClr val="tx2"/>
                  </a:solidFill>
                </a:ln>
                <a:solidFill>
                  <a:schemeClr val="tx2"/>
                </a:solidFill>
              </a:rPr>
              <a:t>@smi-travel.co.jp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livedoor.blogimg.jp/tabetaiwan/imgs/e/6/e61d6a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36" y="4346047"/>
            <a:ext cx="1284092" cy="9630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pimages.s3.amazonaws.com/system/samples/work/sample/11856/large_nengaj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503" y="1263939"/>
            <a:ext cx="1227108" cy="1377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144000" cy="639762"/>
          </a:xfrm>
          <a:solidFill>
            <a:srgbClr val="669900"/>
          </a:solidFill>
        </p:spPr>
        <p:txBody>
          <a:bodyPr>
            <a:normAutofit fontScale="90000"/>
          </a:bodyPr>
          <a:lstStyle/>
          <a:p>
            <a:pPr algn="l"/>
            <a:r>
              <a:rPr lang="ja-JP" altLang="en-US" dirty="0"/>
              <a:t>　</a:t>
            </a:r>
            <a:r>
              <a:rPr lang="ja-JP" altLang="en-US" dirty="0">
                <a:solidFill>
                  <a:schemeClr val="bg1"/>
                </a:solidFill>
              </a:rPr>
              <a:t>台湾で修学旅行</a:t>
            </a:r>
            <a:r>
              <a:rPr lang="en-US" altLang="ja-JP" sz="4200" b="1" dirty="0">
                <a:solidFill>
                  <a:schemeClr val="bg1"/>
                </a:solidFill>
              </a:rPr>
              <a:t>!?</a:t>
            </a:r>
            <a:endParaRPr lang="en-US" sz="4200" b="1" dirty="0">
              <a:solidFill>
                <a:schemeClr val="bg1"/>
              </a:solidFill>
            </a:endParaRPr>
          </a:p>
        </p:txBody>
      </p:sp>
      <p:sp>
        <p:nvSpPr>
          <p:cNvPr id="13" name="圓角矩形 12"/>
          <p:cNvSpPr/>
          <p:nvPr/>
        </p:nvSpPr>
        <p:spPr>
          <a:xfrm>
            <a:off x="4267200" y="1095136"/>
            <a:ext cx="3108303" cy="13509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000"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ja-JP" altLang="en-US" sz="2000"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アクセスの良さ</a:t>
            </a:r>
            <a:r>
              <a:rPr lang="en-US" altLang="ja-JP" sz="2000" b="1"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●日本各地の</a:t>
            </a:r>
            <a:r>
              <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20</a:t>
            </a: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以上の空港から</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直行便が就航。</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●交通機関や道路アクセスも発達して、</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p>
            <a:r>
              <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ja-JP" altLang="en-US"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現地での移動が自由自在。</a:t>
            </a:r>
            <a:endParaRPr lang="en-US" altLang="ja-JP" sz="14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6" name="圓角矩形 25"/>
          <p:cNvSpPr/>
          <p:nvPr/>
        </p:nvSpPr>
        <p:spPr>
          <a:xfrm>
            <a:off x="754492" y="2519908"/>
            <a:ext cx="3207907" cy="16424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r>
              <a:rPr lang="ja-JP" altLang="en-US" b="1" dirty="0">
                <a:latin typeface="Meiryo UI" panose="020B0604030504040204" pitchFamily="34" charset="-128"/>
                <a:ea typeface="Meiryo UI" panose="020B0604030504040204" pitchFamily="34" charset="-128"/>
                <a:cs typeface="Meiryo UI" panose="020B0604030504040204" pitchFamily="34" charset="-128"/>
              </a:rPr>
              <a:t>安心＆安全な環境</a:t>
            </a: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●年間</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60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万人の日本人が訪れる。</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●治安の良さ、衛生面、団体旅行客の</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受け入れ態勢など教育旅行が実施できる環境。</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●アジアの中でも日本への関心が高いことでも　　</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　知られ、安心して旅行を実施できます。</a:t>
            </a:r>
            <a:endParaRPr lang="zh-TW" altLang="en-US" sz="12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7" name="圓角矩形 26"/>
          <p:cNvSpPr/>
          <p:nvPr/>
        </p:nvSpPr>
        <p:spPr>
          <a:xfrm>
            <a:off x="5908653" y="2712462"/>
            <a:ext cx="2971800" cy="12573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r>
              <a:rPr lang="ja-JP" altLang="en-US" b="1" dirty="0">
                <a:latin typeface="Meiryo UI" panose="020B0604030504040204" pitchFamily="34" charset="-128"/>
                <a:ea typeface="Meiryo UI" panose="020B0604030504040204" pitchFamily="34" charset="-128"/>
                <a:cs typeface="Meiryo UI" panose="020B0604030504040204" pitchFamily="34" charset="-128"/>
              </a:rPr>
              <a:t>日本との深い関わり</a:t>
            </a: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●歴史的に日本との関わりが深く、現在も日本人にとってなじみ深い事物がいたるところに点在しています。</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8" name="圓角矩形 27"/>
          <p:cNvSpPr/>
          <p:nvPr/>
        </p:nvSpPr>
        <p:spPr>
          <a:xfrm>
            <a:off x="5181600" y="4473639"/>
            <a:ext cx="3200400" cy="12941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b="1" dirty="0">
                <a:latin typeface="Meiryo UI" panose="020B0604030504040204" pitchFamily="34" charset="-128"/>
                <a:ea typeface="Meiryo UI" panose="020B0604030504040204" pitchFamily="34" charset="-128"/>
                <a:cs typeface="Meiryo UI" panose="020B0604030504040204" pitchFamily="34" charset="-128"/>
              </a:rPr>
              <a:t>《</a:t>
            </a:r>
            <a:r>
              <a:rPr lang="ja-JP" altLang="en-US" sz="1400" b="1" dirty="0">
                <a:latin typeface="Meiryo UI" panose="020B0604030504040204" pitchFamily="34" charset="-128"/>
                <a:ea typeface="Meiryo UI" panose="020B0604030504040204" pitchFamily="34" charset="-128"/>
                <a:cs typeface="Meiryo UI" panose="020B0604030504040204" pitchFamily="34" charset="-128"/>
              </a:rPr>
              <a:t>豊富な交流＆体験プログラム</a:t>
            </a:r>
            <a:r>
              <a:rPr lang="en-US" altLang="ja-JP" sz="1400" b="1"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●伝統文化や現代カルチャー、食や農の文化体験プログラムなど研修材料が豊富。</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1" name="圓角矩形 30"/>
          <p:cNvSpPr/>
          <p:nvPr/>
        </p:nvSpPr>
        <p:spPr>
          <a:xfrm>
            <a:off x="2055853" y="4623273"/>
            <a:ext cx="2897148" cy="16682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r>
              <a:rPr lang="ja-JP" altLang="en-US" b="1" dirty="0">
                <a:latin typeface="Meiryo UI" panose="020B0604030504040204" pitchFamily="34" charset="-128"/>
                <a:ea typeface="Meiryo UI" panose="020B0604030504040204" pitchFamily="34" charset="-128"/>
                <a:cs typeface="Meiryo UI" panose="020B0604030504040204" pitchFamily="34" charset="-128"/>
              </a:rPr>
              <a:t>豊かな食文化</a:t>
            </a:r>
            <a:r>
              <a:rPr lang="en-US" altLang="ja-JP" b="1" dirty="0">
                <a:latin typeface="Meiryo UI" panose="020B0604030504040204" pitchFamily="34" charset="-128"/>
                <a:ea typeface="Meiryo UI" panose="020B0604030504040204" pitchFamily="34" charset="-128"/>
                <a:cs typeface="Meiryo UI" panose="020B0604030504040204" pitchFamily="34" charset="-128"/>
              </a:rPr>
              <a:t>》</a:t>
            </a: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●食べ物のおいしさ。</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cs typeface="Meiryo UI" panose="020B0604030504040204" pitchFamily="34" charset="-128"/>
              </a:rPr>
              <a:t>●台湾には、温暖な気候風土の中で獲れる食材をふんだんに使った料理や、大人気のスイーツで台湾の食文化を実感できる。</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8" name="Picture 4" descr="http://link.photo.pchome.com.tw/s12/a7669/175/1345702393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746" y="3132202"/>
            <a:ext cx="1600200" cy="1200150"/>
          </a:xfrm>
          <a:prstGeom prst="rect">
            <a:avLst/>
          </a:prstGeom>
          <a:noFill/>
          <a:scene3d>
            <a:camera prst="orthographicFront"/>
            <a:lightRig rig="threePt" dir="t"/>
          </a:scene3d>
          <a:sp3d contourW="31750">
            <a:contourClr>
              <a:schemeClr val="tx2">
                <a:lumMod val="60000"/>
                <a:lumOff val="40000"/>
              </a:schemeClr>
            </a:contourClr>
          </a:sp3d>
          <a:extLst>
            <a:ext uri="{909E8E84-426E-40DD-AFC4-6F175D3DCCD1}">
              <a14:hiddenFill xmlns:a14="http://schemas.microsoft.com/office/drawing/2010/main">
                <a:solidFill>
                  <a:srgbClr val="FFFFFF"/>
                </a:solidFill>
              </a14:hiddenFill>
            </a:ext>
          </a:extLst>
        </p:spPr>
      </p:pic>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963" y="5628196"/>
            <a:ext cx="1925909" cy="1082418"/>
          </a:xfrm>
          <a:prstGeom prst="rect">
            <a:avLst/>
          </a:prstGeom>
          <a:ln w="28575">
            <a:solidFill>
              <a:schemeClr val="tx2">
                <a:lumMod val="60000"/>
                <a:lumOff val="40000"/>
              </a:schemeClr>
            </a:solidFill>
          </a:ln>
        </p:spPr>
      </p:pic>
      <p:pic>
        <p:nvPicPr>
          <p:cNvPr id="1032" name="Picture 8" descr="http://s2.gigacircle.com/media/s2_5473f9880bbc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681" y="5053046"/>
            <a:ext cx="1300095" cy="9750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ssets.goodlife.tw/system/bt/000/097/986/images/big_136880696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543" y="5924986"/>
            <a:ext cx="1286299" cy="7800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tabi.nissin-trvl.jp/featured/taiwan/wp-content/uploads/2013/08/DSC0180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8400" y="1521774"/>
            <a:ext cx="1687461" cy="9491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photo.network.com.tw/scenery/C819C1A5-4CBD-4B3E-A578-E71874284917_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106" y="1063640"/>
            <a:ext cx="1720437" cy="114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479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1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435">
                                          <p:stCondLst>
                                            <p:cond delay="0"/>
                                          </p:stCondLst>
                                        </p:cTn>
                                        <p:tgtEl>
                                          <p:spTgt spid="16"/>
                                        </p:tgtEl>
                                      </p:cBhvr>
                                    </p:animEffect>
                                    <p:anim calcmode="lin" valueType="num">
                                      <p:cBhvr>
                                        <p:cTn id="31"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36" dur="20">
                                          <p:stCondLst>
                                            <p:cond delay="487"/>
                                          </p:stCondLst>
                                        </p:cTn>
                                        <p:tgtEl>
                                          <p:spTgt spid="16"/>
                                        </p:tgtEl>
                                      </p:cBhvr>
                                      <p:to x="100000" y="60000"/>
                                    </p:animScale>
                                    <p:animScale>
                                      <p:cBhvr>
                                        <p:cTn id="37" dur="124" decel="50000">
                                          <p:stCondLst>
                                            <p:cond delay="507"/>
                                          </p:stCondLst>
                                        </p:cTn>
                                        <p:tgtEl>
                                          <p:spTgt spid="16"/>
                                        </p:tgtEl>
                                      </p:cBhvr>
                                      <p:to x="100000" y="100000"/>
                                    </p:animScale>
                                    <p:animScale>
                                      <p:cBhvr>
                                        <p:cTn id="38" dur="20">
                                          <p:stCondLst>
                                            <p:cond delay="984"/>
                                          </p:stCondLst>
                                        </p:cTn>
                                        <p:tgtEl>
                                          <p:spTgt spid="16"/>
                                        </p:tgtEl>
                                      </p:cBhvr>
                                      <p:to x="100000" y="80000"/>
                                    </p:animScale>
                                    <p:animScale>
                                      <p:cBhvr>
                                        <p:cTn id="39" dur="124" decel="50000">
                                          <p:stCondLst>
                                            <p:cond delay="1004"/>
                                          </p:stCondLst>
                                        </p:cTn>
                                        <p:tgtEl>
                                          <p:spTgt spid="16"/>
                                        </p:tgtEl>
                                      </p:cBhvr>
                                      <p:to x="100000" y="100000"/>
                                    </p:animScale>
                                    <p:animScale>
                                      <p:cBhvr>
                                        <p:cTn id="40" dur="20">
                                          <p:stCondLst>
                                            <p:cond delay="1231"/>
                                          </p:stCondLst>
                                        </p:cTn>
                                        <p:tgtEl>
                                          <p:spTgt spid="16"/>
                                        </p:tgtEl>
                                      </p:cBhvr>
                                      <p:to x="100000" y="90000"/>
                                    </p:animScale>
                                    <p:animScale>
                                      <p:cBhvr>
                                        <p:cTn id="41" dur="124" decel="50000">
                                          <p:stCondLst>
                                            <p:cond delay="1251"/>
                                          </p:stCondLst>
                                        </p:cTn>
                                        <p:tgtEl>
                                          <p:spTgt spid="16"/>
                                        </p:tgtEl>
                                      </p:cBhvr>
                                      <p:to x="100000" y="100000"/>
                                    </p:animScale>
                                    <p:animScale>
                                      <p:cBhvr>
                                        <p:cTn id="42" dur="20">
                                          <p:stCondLst>
                                            <p:cond delay="1356"/>
                                          </p:stCondLst>
                                        </p:cTn>
                                        <p:tgtEl>
                                          <p:spTgt spid="16"/>
                                        </p:tgtEl>
                                      </p:cBhvr>
                                      <p:to x="100000" y="95000"/>
                                    </p:animScale>
                                    <p:animScale>
                                      <p:cBhvr>
                                        <p:cTn id="43" dur="124" decel="50000">
                                          <p:stCondLst>
                                            <p:cond delay="1376"/>
                                          </p:stCondLst>
                                        </p:cTn>
                                        <p:tgtEl>
                                          <p:spTgt spid="1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34"/>
                                        </p:tgtEl>
                                        <p:attrNameLst>
                                          <p:attrName>style.visibility</p:attrName>
                                        </p:attrNameLst>
                                      </p:cBhvr>
                                      <p:to>
                                        <p:strVal val="visible"/>
                                      </p:to>
                                    </p:set>
                                    <p:anim calcmode="lin" valueType="num">
                                      <p:cBhvr>
                                        <p:cTn id="53" dur="1000" fill="hold"/>
                                        <p:tgtEl>
                                          <p:spTgt spid="1034"/>
                                        </p:tgtEl>
                                        <p:attrNameLst>
                                          <p:attrName>ppt_w</p:attrName>
                                        </p:attrNameLst>
                                      </p:cBhvr>
                                      <p:tavLst>
                                        <p:tav tm="0">
                                          <p:val>
                                            <p:fltVal val="0"/>
                                          </p:val>
                                        </p:tav>
                                        <p:tav tm="100000">
                                          <p:val>
                                            <p:strVal val="#ppt_w"/>
                                          </p:val>
                                        </p:tav>
                                      </p:tavLst>
                                    </p:anim>
                                    <p:anim calcmode="lin" valueType="num">
                                      <p:cBhvr>
                                        <p:cTn id="54" dur="1000" fill="hold"/>
                                        <p:tgtEl>
                                          <p:spTgt spid="1034"/>
                                        </p:tgtEl>
                                        <p:attrNameLst>
                                          <p:attrName>ppt_h</p:attrName>
                                        </p:attrNameLst>
                                      </p:cBhvr>
                                      <p:tavLst>
                                        <p:tav tm="0">
                                          <p:val>
                                            <p:fltVal val="0"/>
                                          </p:val>
                                        </p:tav>
                                        <p:tav tm="100000">
                                          <p:val>
                                            <p:strVal val="#ppt_h"/>
                                          </p:val>
                                        </p:tav>
                                      </p:tavLst>
                                    </p:anim>
                                    <p:anim calcmode="lin" valueType="num">
                                      <p:cBhvr>
                                        <p:cTn id="55" dur="1000" fill="hold"/>
                                        <p:tgtEl>
                                          <p:spTgt spid="1034"/>
                                        </p:tgtEl>
                                        <p:attrNameLst>
                                          <p:attrName>style.rotation</p:attrName>
                                        </p:attrNameLst>
                                      </p:cBhvr>
                                      <p:tavLst>
                                        <p:tav tm="0">
                                          <p:val>
                                            <p:fltVal val="90"/>
                                          </p:val>
                                        </p:tav>
                                        <p:tav tm="100000">
                                          <p:val>
                                            <p:fltVal val="0"/>
                                          </p:val>
                                        </p:tav>
                                      </p:tavLst>
                                    </p:anim>
                                    <p:animEffect transition="in" filter="fade">
                                      <p:cBhvr>
                                        <p:cTn id="56" dur="1000"/>
                                        <p:tgtEl>
                                          <p:spTgt spid="1034"/>
                                        </p:tgtEl>
                                      </p:cBhvr>
                                    </p:animEffec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1032"/>
                                        </p:tgtEl>
                                        <p:attrNameLst>
                                          <p:attrName>style.visibility</p:attrName>
                                        </p:attrNameLst>
                                      </p:cBhvr>
                                      <p:to>
                                        <p:strVal val="visible"/>
                                      </p:to>
                                    </p:set>
                                    <p:animEffect transition="in" filter="fade">
                                      <p:cBhvr>
                                        <p:cTn id="61" dur="1250"/>
                                        <p:tgtEl>
                                          <p:spTgt spid="1032"/>
                                        </p:tgtEl>
                                      </p:cBhvr>
                                    </p:animEffect>
                                    <p:anim calcmode="lin" valueType="num">
                                      <p:cBhvr>
                                        <p:cTn id="62" dur="1250" fill="hold"/>
                                        <p:tgtEl>
                                          <p:spTgt spid="1032"/>
                                        </p:tgtEl>
                                        <p:attrNameLst>
                                          <p:attrName>ppt_w</p:attrName>
                                        </p:attrNameLst>
                                      </p:cBhvr>
                                      <p:tavLst>
                                        <p:tav tm="0" fmla="#ppt_w*sin(2.5*pi*$)">
                                          <p:val>
                                            <p:fltVal val="0"/>
                                          </p:val>
                                        </p:tav>
                                        <p:tav tm="100000">
                                          <p:val>
                                            <p:fltVal val="1"/>
                                          </p:val>
                                        </p:tav>
                                      </p:tavLst>
                                    </p:anim>
                                    <p:anim calcmode="lin" valueType="num">
                                      <p:cBhvr>
                                        <p:cTn id="63" dur="1250" fill="hold"/>
                                        <p:tgtEl>
                                          <p:spTgt spid="1032"/>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030"/>
                                        </p:tgtEl>
                                        <p:attrNameLst>
                                          <p:attrName>style.visibility</p:attrName>
                                        </p:attrNameLst>
                                      </p:cBhvr>
                                      <p:to>
                                        <p:strVal val="visible"/>
                                      </p:to>
                                    </p:set>
                                    <p:animEffect transition="in" filter="wipe(down)">
                                      <p:cBhvr>
                                        <p:cTn id="68" dur="435">
                                          <p:stCondLst>
                                            <p:cond delay="0"/>
                                          </p:stCondLst>
                                        </p:cTn>
                                        <p:tgtEl>
                                          <p:spTgt spid="1030"/>
                                        </p:tgtEl>
                                      </p:cBhvr>
                                    </p:animEffect>
                                    <p:anim calcmode="lin" valueType="num">
                                      <p:cBhvr>
                                        <p:cTn id="69" dur="1367"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70" dur="498"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71" dur="498" tmFilter="0, 0; 0.125,0.2665; 0.25,0.4; 0.375,0.465; 0.5,0.5;  0.625,0.535; 0.75,0.6; 0.875,0.7335; 1,1">
                                          <p:stCondLst>
                                            <p:cond delay="498"/>
                                          </p:stCondLst>
                                        </p:cTn>
                                        <p:tgtEl>
                                          <p:spTgt spid="1030"/>
                                        </p:tgtEl>
                                        <p:attrNameLst>
                                          <p:attrName>ppt_y</p:attrName>
                                        </p:attrNameLst>
                                      </p:cBhvr>
                                      <p:tavLst>
                                        <p:tav tm="0" fmla="#ppt_y-sin(pi*$)/9">
                                          <p:val>
                                            <p:fltVal val="0"/>
                                          </p:val>
                                        </p:tav>
                                        <p:tav tm="100000">
                                          <p:val>
                                            <p:fltVal val="1"/>
                                          </p:val>
                                        </p:tav>
                                      </p:tavLst>
                                    </p:anim>
                                    <p:anim calcmode="lin" valueType="num">
                                      <p:cBhvr>
                                        <p:cTn id="72" dur="249" tmFilter="0, 0; 0.125,0.2665; 0.25,0.4; 0.375,0.465; 0.5,0.5;  0.625,0.535; 0.75,0.6; 0.875,0.7335; 1,1">
                                          <p:stCondLst>
                                            <p:cond delay="993"/>
                                          </p:stCondLst>
                                        </p:cTn>
                                        <p:tgtEl>
                                          <p:spTgt spid="1030"/>
                                        </p:tgtEl>
                                        <p:attrNameLst>
                                          <p:attrName>ppt_y</p:attrName>
                                        </p:attrNameLst>
                                      </p:cBhvr>
                                      <p:tavLst>
                                        <p:tav tm="0" fmla="#ppt_y-sin(pi*$)/27">
                                          <p:val>
                                            <p:fltVal val="0"/>
                                          </p:val>
                                        </p:tav>
                                        <p:tav tm="100000">
                                          <p:val>
                                            <p:fltVal val="1"/>
                                          </p:val>
                                        </p:tav>
                                      </p:tavLst>
                                    </p:anim>
                                    <p:anim calcmode="lin" valueType="num">
                                      <p:cBhvr>
                                        <p:cTn id="73" dur="123" tmFilter="0, 0; 0.125,0.2665; 0.25,0.4; 0.375,0.465; 0.5,0.5;  0.625,0.535; 0.75,0.6; 0.875,0.7335; 1,1">
                                          <p:stCondLst>
                                            <p:cond delay="1242"/>
                                          </p:stCondLst>
                                        </p:cTn>
                                        <p:tgtEl>
                                          <p:spTgt spid="1030"/>
                                        </p:tgtEl>
                                        <p:attrNameLst>
                                          <p:attrName>ppt_y</p:attrName>
                                        </p:attrNameLst>
                                      </p:cBhvr>
                                      <p:tavLst>
                                        <p:tav tm="0" fmla="#ppt_y-sin(pi*$)/81">
                                          <p:val>
                                            <p:fltVal val="0"/>
                                          </p:val>
                                        </p:tav>
                                        <p:tav tm="100000">
                                          <p:val>
                                            <p:fltVal val="1"/>
                                          </p:val>
                                        </p:tav>
                                      </p:tavLst>
                                    </p:anim>
                                    <p:animScale>
                                      <p:cBhvr>
                                        <p:cTn id="74" dur="20">
                                          <p:stCondLst>
                                            <p:cond delay="487"/>
                                          </p:stCondLst>
                                        </p:cTn>
                                        <p:tgtEl>
                                          <p:spTgt spid="1030"/>
                                        </p:tgtEl>
                                      </p:cBhvr>
                                      <p:to x="100000" y="60000"/>
                                    </p:animScale>
                                    <p:animScale>
                                      <p:cBhvr>
                                        <p:cTn id="75" dur="124" decel="50000">
                                          <p:stCondLst>
                                            <p:cond delay="507"/>
                                          </p:stCondLst>
                                        </p:cTn>
                                        <p:tgtEl>
                                          <p:spTgt spid="1030"/>
                                        </p:tgtEl>
                                      </p:cBhvr>
                                      <p:to x="100000" y="100000"/>
                                    </p:animScale>
                                    <p:animScale>
                                      <p:cBhvr>
                                        <p:cTn id="76" dur="20">
                                          <p:stCondLst>
                                            <p:cond delay="984"/>
                                          </p:stCondLst>
                                        </p:cTn>
                                        <p:tgtEl>
                                          <p:spTgt spid="1030"/>
                                        </p:tgtEl>
                                      </p:cBhvr>
                                      <p:to x="100000" y="80000"/>
                                    </p:animScale>
                                    <p:animScale>
                                      <p:cBhvr>
                                        <p:cTn id="77" dur="124" decel="50000">
                                          <p:stCondLst>
                                            <p:cond delay="1004"/>
                                          </p:stCondLst>
                                        </p:cTn>
                                        <p:tgtEl>
                                          <p:spTgt spid="1030"/>
                                        </p:tgtEl>
                                      </p:cBhvr>
                                      <p:to x="100000" y="100000"/>
                                    </p:animScale>
                                    <p:animScale>
                                      <p:cBhvr>
                                        <p:cTn id="78" dur="20">
                                          <p:stCondLst>
                                            <p:cond delay="1231"/>
                                          </p:stCondLst>
                                        </p:cTn>
                                        <p:tgtEl>
                                          <p:spTgt spid="1030"/>
                                        </p:tgtEl>
                                      </p:cBhvr>
                                      <p:to x="100000" y="90000"/>
                                    </p:animScale>
                                    <p:animScale>
                                      <p:cBhvr>
                                        <p:cTn id="79" dur="124" decel="50000">
                                          <p:stCondLst>
                                            <p:cond delay="1251"/>
                                          </p:stCondLst>
                                        </p:cTn>
                                        <p:tgtEl>
                                          <p:spTgt spid="1030"/>
                                        </p:tgtEl>
                                      </p:cBhvr>
                                      <p:to x="100000" y="100000"/>
                                    </p:animScale>
                                    <p:animScale>
                                      <p:cBhvr>
                                        <p:cTn id="80" dur="20">
                                          <p:stCondLst>
                                            <p:cond delay="1356"/>
                                          </p:stCondLst>
                                        </p:cTn>
                                        <p:tgtEl>
                                          <p:spTgt spid="1030"/>
                                        </p:tgtEl>
                                      </p:cBhvr>
                                      <p:to x="100000" y="95000"/>
                                    </p:animScale>
                                    <p:animScale>
                                      <p:cBhvr>
                                        <p:cTn id="81" dur="124" decel="50000">
                                          <p:stCondLst>
                                            <p:cond delay="1376"/>
                                          </p:stCondLst>
                                        </p:cTn>
                                        <p:tgtEl>
                                          <p:spTgt spid="1030"/>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nodeType="clickEffect">
                                  <p:stCondLst>
                                    <p:cond delay="0"/>
                                  </p:stCondLst>
                                  <p:childTnLst>
                                    <p:set>
                                      <p:cBhvr>
                                        <p:cTn id="90" dur="1" fill="hold">
                                          <p:stCondLst>
                                            <p:cond delay="0"/>
                                          </p:stCondLst>
                                        </p:cTn>
                                        <p:tgtEl>
                                          <p:spTgt spid="1036"/>
                                        </p:tgtEl>
                                        <p:attrNameLst>
                                          <p:attrName>style.visibility</p:attrName>
                                        </p:attrNameLst>
                                      </p:cBhvr>
                                      <p:to>
                                        <p:strVal val="visible"/>
                                      </p:to>
                                    </p:set>
                                    <p:animEffect transition="in" filter="wheel(1)">
                                      <p:cBhvr>
                                        <p:cTn id="91" dur="1250"/>
                                        <p:tgtEl>
                                          <p:spTgt spid="1036"/>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1038"/>
                                        </p:tgtEl>
                                        <p:attrNameLst>
                                          <p:attrName>style.visibility</p:attrName>
                                        </p:attrNameLst>
                                      </p:cBhvr>
                                      <p:to>
                                        <p:strVal val="visible"/>
                                      </p:to>
                                    </p:set>
                                    <p:animEffect transition="in" filter="randombar(horizontal)">
                                      <p:cBhvr>
                                        <p:cTn id="96" dur="1500"/>
                                        <p:tgtEl>
                                          <p:spTgt spid="1038"/>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barn(inVertical)">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7" grpId="0" animBg="1"/>
      <p:bldP spid="28"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rmAutofit fontScale="90000"/>
          </a:bodyPr>
          <a:lstStyle/>
          <a:p>
            <a:pPr algn="l"/>
            <a:r>
              <a:rPr lang="ja-JP" altLang="en-US">
                <a:solidFill>
                  <a:schemeClr val="bg1"/>
                </a:solidFill>
              </a:rPr>
              <a:t>　</a:t>
            </a:r>
            <a:r>
              <a:rPr lang="en-US" altLang="ja-JP" sz="4200" dirty="0">
                <a:solidFill>
                  <a:schemeClr val="bg1"/>
                </a:solidFill>
              </a:rPr>
              <a:t>1.</a:t>
            </a:r>
            <a:r>
              <a:rPr lang="ja-JP" altLang="en-US" sz="4200">
                <a:solidFill>
                  <a:schemeClr val="bg1"/>
                </a:solidFill>
              </a:rPr>
              <a:t>事前情報</a:t>
            </a:r>
            <a:r>
              <a:rPr lang="en-US" altLang="ja-JP" sz="4200" dirty="0">
                <a:solidFill>
                  <a:schemeClr val="bg1"/>
                </a:solidFill>
              </a:rPr>
              <a:t>/</a:t>
            </a:r>
            <a:r>
              <a:rPr lang="ja-JP" altLang="en-US" sz="4200">
                <a:solidFill>
                  <a:schemeClr val="bg1"/>
                </a:solidFill>
              </a:rPr>
              <a:t>学校交流可能時期</a:t>
            </a:r>
            <a:endParaRPr lang="en-US" sz="42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43242282"/>
              </p:ext>
            </p:extLst>
          </p:nvPr>
        </p:nvGraphicFramePr>
        <p:xfrm>
          <a:off x="381000" y="990601"/>
          <a:ext cx="8458200" cy="5729822"/>
        </p:xfrm>
        <a:graphic>
          <a:graphicData uri="http://schemas.openxmlformats.org/drawingml/2006/table">
            <a:tbl>
              <a:tblPr firstRow="1" bandRow="1">
                <a:tableStyleId>{5C22544A-7EE6-4342-B048-85BDC9FD1C3A}</a:tableStyleId>
              </a:tblPr>
              <a:tblGrid>
                <a:gridCol w="712034">
                  <a:extLst>
                    <a:ext uri="{9D8B030D-6E8A-4147-A177-3AD203B41FA5}">
                      <a16:colId xmlns:a16="http://schemas.microsoft.com/office/drawing/2014/main" val="20000"/>
                    </a:ext>
                  </a:extLst>
                </a:gridCol>
                <a:gridCol w="3873083">
                  <a:extLst>
                    <a:ext uri="{9D8B030D-6E8A-4147-A177-3AD203B41FA5}">
                      <a16:colId xmlns:a16="http://schemas.microsoft.com/office/drawing/2014/main" val="20001"/>
                    </a:ext>
                  </a:extLst>
                </a:gridCol>
                <a:gridCol w="3873083">
                  <a:extLst>
                    <a:ext uri="{9D8B030D-6E8A-4147-A177-3AD203B41FA5}">
                      <a16:colId xmlns:a16="http://schemas.microsoft.com/office/drawing/2014/main" val="20002"/>
                    </a:ext>
                  </a:extLst>
                </a:gridCol>
              </a:tblGrid>
              <a:tr h="350520">
                <a:tc>
                  <a:txBody>
                    <a:bodyPr/>
                    <a:lstStyle/>
                    <a:p>
                      <a:pPr algn="ctr"/>
                      <a:r>
                        <a:rPr lang="ja-JP" altLang="en-US" sz="1700" dirty="0">
                          <a:latin typeface="Meiryo UI" panose="020B0604030504040204" pitchFamily="34" charset="-128"/>
                          <a:ea typeface="Meiryo UI" panose="020B0604030504040204" pitchFamily="34" charset="-128"/>
                          <a:cs typeface="Meiryo UI" panose="020B0604030504040204" pitchFamily="34" charset="-128"/>
                        </a:rPr>
                        <a:t>月</a:t>
                      </a:r>
                      <a:endParaRPr lang="en-US" sz="17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ja-JP" altLang="en-US" sz="1300" spc="0">
                          <a:solidFill>
                            <a:schemeClr val="bg1"/>
                          </a:solidFill>
                          <a:latin typeface="Meiryo UI" panose="020B0604030504040204" pitchFamily="34" charset="-128"/>
                          <a:ea typeface="Meiryo UI" panose="020B0604030504040204" pitchFamily="34" charset="-128"/>
                          <a:cs typeface="Meiryo UI" panose="020B0604030504040204" pitchFamily="34" charset="-128"/>
                        </a:rPr>
                        <a:t>高校</a:t>
                      </a:r>
                      <a:endParaRPr lang="en-US" sz="1300" spc="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ja-JP" altLang="en-US" sz="1300" spc="0">
                          <a:solidFill>
                            <a:schemeClr val="bg1"/>
                          </a:solidFill>
                          <a:latin typeface="Meiryo UI" panose="020B0604030504040204" pitchFamily="34" charset="-128"/>
                          <a:ea typeface="Meiryo UI" panose="020B0604030504040204" pitchFamily="34" charset="-128"/>
                          <a:cs typeface="Meiryo UI" panose="020B0604030504040204" pitchFamily="34" charset="-128"/>
                        </a:rPr>
                        <a:t>大学</a:t>
                      </a:r>
                      <a:endParaRPr lang="en-US" sz="1300" spc="0"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0"/>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9</a:t>
                      </a:r>
                      <a:r>
                        <a:rPr lang="ja-JP" altLang="en-US" sz="1700" dirty="0">
                          <a:latin typeface="Meiryo UI" panose="020B0604030504040204" pitchFamily="34" charset="-128"/>
                          <a:ea typeface="Meiryo UI" panose="020B0604030504040204" pitchFamily="34" charset="-128"/>
                          <a:cs typeface="Meiryo UI" panose="020B0604030504040204" pitchFamily="34" charset="-128"/>
                        </a:rPr>
                        <a:t>月</a:t>
                      </a:r>
                      <a:endParaRPr lang="en-US" sz="17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ja-JP" altLang="en-US" sz="1300" spc="0">
                          <a:latin typeface="Meiryo UI" panose="020B0604030504040204" pitchFamily="34" charset="-128"/>
                          <a:ea typeface="Meiryo UI" panose="020B0604030504040204" pitchFamily="34" charset="-128"/>
                          <a:cs typeface="Meiryo UI" panose="020B0604030504040204" pitchFamily="34" charset="-128"/>
                        </a:rPr>
                        <a:t>入学・新学期始まり</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spc="0">
                          <a:latin typeface="Meiryo UI" panose="020B0604030504040204" pitchFamily="34" charset="-128"/>
                          <a:ea typeface="Meiryo UI" panose="020B0604030504040204" pitchFamily="34" charset="-128"/>
                          <a:cs typeface="Meiryo UI" panose="020B0604030504040204" pitchFamily="34" charset="-128"/>
                        </a:rPr>
                        <a:t>入学・新学期始まり</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1"/>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700" dirty="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1</a:t>
                      </a: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0</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月中：試験（高校）</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2"/>
                  </a:ext>
                </a:extLst>
              </a:tr>
              <a:tr h="470096">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11</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1</a:t>
                      </a: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月中：試験（大学）</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3"/>
                  </a:ext>
                </a:extLst>
              </a:tr>
              <a:tr h="470096">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12</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1</a:t>
                      </a: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2</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月の頭：試験（高校）</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4"/>
                  </a:ext>
                </a:extLst>
              </a:tr>
              <a:tr h="487680">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1/1</a:t>
                      </a:r>
                      <a:r>
                        <a:rPr lang="ja-JP"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：お正月</a:t>
                      </a:r>
                      <a:r>
                        <a:rPr lang="zh-TW"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en-US" altLang="zh-TW"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1</a:t>
                      </a:r>
                      <a:r>
                        <a:rPr lang="zh-TW"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月中</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：試験（高校）</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 </a:t>
                      </a:r>
                      <a:endParaRPr lang="en-US" altLang="zh-TW" sz="1300" spc="0" dirty="0">
                        <a:latin typeface="Meiryo UI" panose="020B0604030504040204" pitchFamily="34" charset="-128"/>
                        <a:ea typeface="Meiryo UI" panose="020B0604030504040204" pitchFamily="34" charset="-128"/>
                        <a:cs typeface="Meiryo UI"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1</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月末</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：大学入試</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 </a:t>
                      </a: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1</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月末</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から</a:t>
                      </a: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2</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月中冬休み</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月中：試験（大学）</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5"/>
                  </a:ext>
                </a:extLst>
              </a:tr>
              <a:tr h="451476">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2</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gridSpan="2">
                  <a:txBody>
                    <a:bodyPr/>
                    <a:lstStyle/>
                    <a:p>
                      <a:pPr algn="l"/>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（旧正月）</a:t>
                      </a: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月末</a:t>
                      </a: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-2</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月初頃が不可となります。　　　　</a:t>
                      </a:r>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旧正月は毎年変わります。</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hMerge="1">
                  <a:txBody>
                    <a:bodyPr/>
                    <a:lstStyle/>
                    <a:p>
                      <a:pPr algn="l"/>
                      <a:endParaRPr lang="en-US" sz="1300" spc="0" dirty="0">
                        <a:solidFill>
                          <a:schemeClr val="tx1"/>
                        </a:solidFill>
                      </a:endParaRPr>
                    </a:p>
                  </a:txBody>
                  <a:tcPr anchor="ctr"/>
                </a:tc>
                <a:extLst>
                  <a:ext uri="{0D108BD9-81ED-4DB2-BD59-A6C34878D82A}">
                    <a16:rowId xmlns:a16="http://schemas.microsoft.com/office/drawing/2014/main" val="10006"/>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3</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en-US" altLang="ja-JP"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3</a:t>
                      </a:r>
                      <a:r>
                        <a:rPr lang="ja-JP"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月中旬：試験（高校）</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7"/>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4</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4</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月中：試験（大学）</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8"/>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9"/>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6</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6</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末</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：期末テスト（高校）、その後夏休み</a:t>
                      </a:r>
                      <a:endParaRPr lang="en-US" altLang="ja-JP"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en-US" altLang="zh-TW" sz="1300" spc="0" dirty="0">
                          <a:latin typeface="Meiryo UI" panose="020B0604030504040204" pitchFamily="34" charset="-128"/>
                          <a:ea typeface="Meiryo UI" panose="020B0604030504040204" pitchFamily="34" charset="-128"/>
                          <a:cs typeface="Meiryo UI" panose="020B0604030504040204" pitchFamily="34" charset="-128"/>
                        </a:rPr>
                        <a:t>6</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a:t>
                      </a:r>
                      <a:r>
                        <a:rPr lang="zh-TW" altLang="en-US" sz="1300" spc="0" dirty="0">
                          <a:latin typeface="Meiryo UI" panose="020B0604030504040204" pitchFamily="34" charset="-128"/>
                          <a:ea typeface="Meiryo UI" panose="020B0604030504040204" pitchFamily="34" charset="-128"/>
                          <a:cs typeface="Meiryo UI" panose="020B0604030504040204" pitchFamily="34" charset="-128"/>
                        </a:rPr>
                        <a:t>末</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：期末テスト（高校）</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10"/>
                  </a:ext>
                </a:extLst>
              </a:tr>
              <a:tr h="634889">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7</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en-US" altLang="ja-JP" sz="1300" spc="0" dirty="0">
                          <a:latin typeface="Meiryo UI" panose="020B0604030504040204" pitchFamily="34" charset="-128"/>
                          <a:ea typeface="Meiryo UI" panose="020B0604030504040204" pitchFamily="34" charset="-128"/>
                          <a:cs typeface="Meiryo UI" panose="020B0604030504040204" pitchFamily="34" charset="-128"/>
                        </a:rPr>
                        <a:t>7</a:t>
                      </a:r>
                      <a:r>
                        <a:rPr lang="ja-JP" altLang="en-US" sz="1300" spc="0" dirty="0">
                          <a:latin typeface="Meiryo UI" panose="020B0604030504040204" pitchFamily="34" charset="-128"/>
                          <a:ea typeface="Meiryo UI" panose="020B0604030504040204" pitchFamily="34" charset="-128"/>
                          <a:cs typeface="Meiryo UI" panose="020B0604030504040204" pitchFamily="34" charset="-128"/>
                        </a:rPr>
                        <a:t>月の頭：大学入試</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p>
                      <a:pPr algn="l"/>
                      <a:r>
                        <a:rPr lang="en-US" altLang="ja-JP"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3</a:t>
                      </a:r>
                      <a:r>
                        <a:rPr lang="ja-JP"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年生は卒業式</a:t>
                      </a:r>
                      <a:endParaRPr lang="en-US" altLang="ja-JP" sz="1300" spc="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ja-JP" alt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大学生は夏休み。試験期間も学校でなければ可</a:t>
                      </a:r>
                      <a:endParaRPr lang="en-US" sz="13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11"/>
                  </a:ext>
                </a:extLst>
              </a:tr>
              <a:tr h="409295">
                <a:tc>
                  <a:txBody>
                    <a:bodyPr/>
                    <a:lstStyle/>
                    <a:p>
                      <a:pPr algn="ctr"/>
                      <a:r>
                        <a:rPr lang="en-US" altLang="ja-JP" sz="1700" dirty="0">
                          <a:latin typeface="Meiryo UI" panose="020B0604030504040204" pitchFamily="34" charset="-128"/>
                          <a:ea typeface="Meiryo UI" panose="020B0604030504040204" pitchFamily="34" charset="-128"/>
                          <a:cs typeface="Meiryo UI" panose="020B0604030504040204" pitchFamily="34" charset="-128"/>
                        </a:rPr>
                        <a:t>8</a:t>
                      </a:r>
                      <a:r>
                        <a:rPr lang="ja-JP" altLang="en-US" sz="1700">
                          <a:latin typeface="Meiryo UI" panose="020B0604030504040204" pitchFamily="34" charset="-128"/>
                          <a:ea typeface="Meiryo UI" panose="020B0604030504040204" pitchFamily="34" charset="-128"/>
                          <a:cs typeface="Meiryo UI" panose="020B0604030504040204" pitchFamily="34" charset="-128"/>
                        </a:rPr>
                        <a:t>月</a:t>
                      </a:r>
                      <a:endParaRPr lang="en-US" sz="17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ja-JP" altLang="en-US" sz="1200" spc="0">
                          <a:latin typeface="Meiryo UI" panose="020B0604030504040204" pitchFamily="34" charset="-128"/>
                          <a:ea typeface="Meiryo UI" panose="020B0604030504040204" pitchFamily="34" charset="-128"/>
                          <a:cs typeface="Meiryo UI" panose="020B0604030504040204" pitchFamily="34" charset="-128"/>
                        </a:rPr>
                        <a:t>夏休み</a:t>
                      </a:r>
                      <a:endParaRPr lang="en-US" sz="12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l"/>
                      <a:r>
                        <a:rPr lang="ja-JP" altLang="en-US" sz="12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夏休み</a:t>
                      </a:r>
                      <a:endParaRPr lang="en-US" sz="1200" spc="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12"/>
                  </a:ext>
                </a:extLst>
              </a:tr>
            </a:tbl>
          </a:graphicData>
        </a:graphic>
      </p:graphicFrame>
      <p:sp>
        <p:nvSpPr>
          <p:cNvPr id="5" name="7-Point Star 4"/>
          <p:cNvSpPr/>
          <p:nvPr/>
        </p:nvSpPr>
        <p:spPr>
          <a:xfrm>
            <a:off x="3048000" y="1371600"/>
            <a:ext cx="2057400" cy="10668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可能性高　　　（</a:t>
            </a:r>
            <a:r>
              <a:rPr lang="en-US" altLang="ja-JP" sz="1100" dirty="0">
                <a:solidFill>
                  <a:schemeClr val="bg1"/>
                </a:solidFill>
              </a:rPr>
              <a:t>10</a:t>
            </a:r>
            <a:r>
              <a:rPr lang="ja-JP" altLang="en-US" sz="1100" dirty="0">
                <a:solidFill>
                  <a:schemeClr val="bg1"/>
                </a:solidFill>
              </a:rPr>
              <a:t>月～</a:t>
            </a:r>
            <a:r>
              <a:rPr lang="en-US" altLang="ja-JP" sz="1100" dirty="0">
                <a:solidFill>
                  <a:schemeClr val="bg1"/>
                </a:solidFill>
              </a:rPr>
              <a:t>11</a:t>
            </a:r>
            <a:r>
              <a:rPr lang="ja-JP" altLang="en-US" sz="1100" dirty="0">
                <a:solidFill>
                  <a:schemeClr val="bg1"/>
                </a:solidFill>
              </a:rPr>
              <a:t>月頭</a:t>
            </a:r>
            <a:r>
              <a:rPr lang="en-US" altLang="ja-JP" sz="1100" dirty="0">
                <a:solidFill>
                  <a:schemeClr val="bg1"/>
                </a:solidFill>
              </a:rPr>
              <a:t>)</a:t>
            </a:r>
            <a:endParaRPr lang="en-US" sz="1100" dirty="0">
              <a:solidFill>
                <a:schemeClr val="bg1"/>
              </a:solidFill>
            </a:endParaRPr>
          </a:p>
        </p:txBody>
      </p:sp>
      <p:sp>
        <p:nvSpPr>
          <p:cNvPr id="7" name="7-Point Star 6"/>
          <p:cNvSpPr/>
          <p:nvPr/>
        </p:nvSpPr>
        <p:spPr>
          <a:xfrm>
            <a:off x="6781800" y="4114800"/>
            <a:ext cx="1752600" cy="1219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solidFill>
                  <a:schemeClr val="bg1"/>
                </a:solidFill>
              </a:rPr>
              <a:t>可能性高</a:t>
            </a:r>
            <a:endParaRPr lang="en-US" altLang="ja-JP" sz="1100" dirty="0">
              <a:solidFill>
                <a:schemeClr val="bg1"/>
              </a:solidFill>
            </a:endParaRPr>
          </a:p>
          <a:p>
            <a:pPr algn="ctr"/>
            <a:r>
              <a:rPr lang="ja-JP" altLang="en-US" sz="1100">
                <a:solidFill>
                  <a:schemeClr val="bg1"/>
                </a:solidFill>
              </a:rPr>
              <a:t>（</a:t>
            </a:r>
            <a:r>
              <a:rPr lang="en-US" altLang="ja-JP" sz="1100" dirty="0">
                <a:solidFill>
                  <a:schemeClr val="bg1"/>
                </a:solidFill>
              </a:rPr>
              <a:t>4-7</a:t>
            </a:r>
            <a:r>
              <a:rPr lang="ja-JP" altLang="en-US" sz="1100">
                <a:solidFill>
                  <a:schemeClr val="bg1"/>
                </a:solidFill>
              </a:rPr>
              <a:t>月</a:t>
            </a:r>
            <a:r>
              <a:rPr lang="en-US" altLang="ja-JP" sz="1100" dirty="0">
                <a:solidFill>
                  <a:schemeClr val="bg1"/>
                </a:solidFill>
              </a:rPr>
              <a:t>)</a:t>
            </a:r>
          </a:p>
          <a:p>
            <a:pPr algn="ctr"/>
            <a:r>
              <a:rPr lang="ja-JP" altLang="en-US" sz="1100">
                <a:solidFill>
                  <a:schemeClr val="bg1"/>
                </a:solidFill>
              </a:rPr>
              <a:t>試験は学校により異なる</a:t>
            </a:r>
            <a:endParaRPr lang="en-US" sz="1100" dirty="0">
              <a:solidFill>
                <a:schemeClr val="bg1"/>
              </a:solidFill>
            </a:endParaRPr>
          </a:p>
        </p:txBody>
      </p:sp>
      <p:sp>
        <p:nvSpPr>
          <p:cNvPr id="9" name="7-Point Star 8"/>
          <p:cNvSpPr/>
          <p:nvPr/>
        </p:nvSpPr>
        <p:spPr>
          <a:xfrm>
            <a:off x="3048000" y="3962400"/>
            <a:ext cx="1524000" cy="9144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solidFill>
                  <a:schemeClr val="bg1"/>
                </a:solidFill>
              </a:rPr>
              <a:t>可能性やや高（</a:t>
            </a:r>
            <a:r>
              <a:rPr lang="en-US" altLang="ja-JP" sz="1100" dirty="0">
                <a:solidFill>
                  <a:schemeClr val="bg1"/>
                </a:solidFill>
              </a:rPr>
              <a:t>4</a:t>
            </a:r>
            <a:r>
              <a:rPr lang="ja-JP" altLang="en-US" sz="1100">
                <a:solidFill>
                  <a:schemeClr val="bg1"/>
                </a:solidFill>
              </a:rPr>
              <a:t>月</a:t>
            </a:r>
            <a:r>
              <a:rPr lang="en-US" altLang="ja-JP" sz="1100" dirty="0">
                <a:solidFill>
                  <a:schemeClr val="bg1"/>
                </a:solidFill>
              </a:rPr>
              <a:t>)</a:t>
            </a:r>
            <a:endParaRPr lang="en-US" sz="1100" dirty="0">
              <a:solidFill>
                <a:schemeClr val="bg1"/>
              </a:solidFill>
            </a:endParaRPr>
          </a:p>
        </p:txBody>
      </p:sp>
      <p:sp>
        <p:nvSpPr>
          <p:cNvPr id="10" name="7-Point Star 9"/>
          <p:cNvSpPr/>
          <p:nvPr/>
        </p:nvSpPr>
        <p:spPr>
          <a:xfrm>
            <a:off x="6629400" y="1371600"/>
            <a:ext cx="2057400" cy="9906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可能性高　　　（</a:t>
            </a:r>
            <a:r>
              <a:rPr lang="en-US" altLang="ja-JP" sz="1100" dirty="0">
                <a:solidFill>
                  <a:schemeClr val="bg1"/>
                </a:solidFill>
              </a:rPr>
              <a:t>10</a:t>
            </a:r>
            <a:r>
              <a:rPr lang="ja-JP" altLang="en-US" sz="1100" dirty="0">
                <a:solidFill>
                  <a:schemeClr val="bg1"/>
                </a:solidFill>
              </a:rPr>
              <a:t>月～</a:t>
            </a:r>
            <a:r>
              <a:rPr lang="en-US" altLang="ja-JP" sz="1100" dirty="0">
                <a:solidFill>
                  <a:schemeClr val="bg1"/>
                </a:solidFill>
              </a:rPr>
              <a:t>11</a:t>
            </a:r>
            <a:r>
              <a:rPr lang="ja-JP" altLang="en-US" sz="1100" dirty="0">
                <a:solidFill>
                  <a:schemeClr val="bg1"/>
                </a:solidFill>
              </a:rPr>
              <a:t>月頭</a:t>
            </a:r>
            <a:r>
              <a:rPr lang="en-US" altLang="ja-JP" sz="1100" dirty="0">
                <a:solidFill>
                  <a:schemeClr val="bg1"/>
                </a:solidFill>
              </a:rPr>
              <a:t>)</a:t>
            </a:r>
            <a:endParaRPr lang="en-US" sz="11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5027536"/>
              </p:ext>
            </p:extLst>
          </p:nvPr>
        </p:nvGraphicFramePr>
        <p:xfrm>
          <a:off x="228600" y="1524002"/>
          <a:ext cx="8686801" cy="503671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4648199">
                  <a:extLst>
                    <a:ext uri="{9D8B030D-6E8A-4147-A177-3AD203B41FA5}">
                      <a16:colId xmlns:a16="http://schemas.microsoft.com/office/drawing/2014/main" val="20002"/>
                    </a:ext>
                  </a:extLst>
                </a:gridCol>
                <a:gridCol w="1676401">
                  <a:extLst>
                    <a:ext uri="{9D8B030D-6E8A-4147-A177-3AD203B41FA5}">
                      <a16:colId xmlns:a16="http://schemas.microsoft.com/office/drawing/2014/main" val="20003"/>
                    </a:ext>
                  </a:extLst>
                </a:gridCol>
              </a:tblGrid>
              <a:tr h="457200">
                <a:tc>
                  <a:txBody>
                    <a:bodyPr/>
                    <a:lstStyle/>
                    <a:p>
                      <a:r>
                        <a:rPr lang="ja-JP" altLang="en-US" sz="1200" dirty="0">
                          <a:latin typeface="Meiryo UI" pitchFamily="34" charset="-128"/>
                          <a:ea typeface="Meiryo UI" pitchFamily="34" charset="-128"/>
                          <a:cs typeface="Meiryo UI" pitchFamily="34" charset="-128"/>
                        </a:rPr>
                        <a:t>日にち</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時間</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日程</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食事</a:t>
                      </a:r>
                      <a:endParaRPr lang="en-US" altLang="ja-JP"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txBody>
                  <a:tcPr/>
                </a:tc>
                <a:extLst>
                  <a:ext uri="{0D108BD9-81ED-4DB2-BD59-A6C34878D82A}">
                    <a16:rowId xmlns:a16="http://schemas.microsoft.com/office/drawing/2014/main" val="10000"/>
                  </a:ext>
                </a:extLst>
              </a:tr>
              <a:tr h="845716">
                <a:tc>
                  <a:txBody>
                    <a:bodyPr/>
                    <a:lstStyle/>
                    <a:p>
                      <a:r>
                        <a:rPr lang="en-US" altLang="ja-JP" sz="1200" dirty="0">
                          <a:latin typeface="Meiryo UI" pitchFamily="34" charset="-128"/>
                          <a:ea typeface="Meiryo UI" pitchFamily="34" charset="-128"/>
                          <a:cs typeface="Meiryo UI" pitchFamily="34" charset="-128"/>
                        </a:rPr>
                        <a:t>1</a:t>
                      </a:r>
                      <a:r>
                        <a:rPr lang="ja-JP" altLang="en-US" sz="1200">
                          <a:latin typeface="Meiryo UI" pitchFamily="34" charset="-128"/>
                          <a:ea typeface="Meiryo UI" pitchFamily="34" charset="-128"/>
                          <a:cs typeface="Meiryo UI" pitchFamily="34" charset="-128"/>
                        </a:rPr>
                        <a:t>日目</a:t>
                      </a:r>
                      <a:endParaRPr lang="en-US" altLang="ja-JP" sz="1200" dirty="0">
                        <a:latin typeface="Meiryo UI" pitchFamily="34" charset="-128"/>
                        <a:ea typeface="Meiryo UI" pitchFamily="34" charset="-128"/>
                        <a:cs typeface="Meiryo UI" pitchFamily="34" charset="-128"/>
                      </a:endParaRPr>
                    </a:p>
                  </a:txBody>
                  <a:tcPr/>
                </a:tc>
                <a:tc>
                  <a:txBody>
                    <a:bodyPr/>
                    <a:lstStyle/>
                    <a:p>
                      <a:r>
                        <a:rPr lang="en-US" altLang="ja-JP" sz="1200" dirty="0">
                          <a:latin typeface="Meiryo UI" pitchFamily="34" charset="-128"/>
                          <a:ea typeface="Meiryo UI" pitchFamily="34" charset="-128"/>
                          <a:cs typeface="Meiryo UI" pitchFamily="34" charset="-128"/>
                        </a:rPr>
                        <a:t>12:10</a:t>
                      </a:r>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桃園空港到着後、</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台北市内へ移動（市内観光１～２箇所）</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夕食は市内レストランにて、</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夕食後ホテルへ</a:t>
                      </a:r>
                      <a:endParaRPr lang="en-US" sz="1200" dirty="0">
                        <a:latin typeface="Meiryo UI" pitchFamily="34" charset="-128"/>
                        <a:ea typeface="Meiryo UI" pitchFamily="34" charset="-128"/>
                        <a:cs typeface="Meiryo UI" pitchFamily="34" charset="-128"/>
                      </a:endParaRPr>
                    </a:p>
                  </a:txBody>
                  <a:tcPr/>
                </a:tc>
                <a:tc>
                  <a:txBody>
                    <a:bodyPr/>
                    <a:lstStyle/>
                    <a:p>
                      <a:r>
                        <a:rPr lang="en-US" sz="1200" dirty="0">
                          <a:latin typeface="Meiryo UI" pitchFamily="34" charset="-128"/>
                          <a:ea typeface="Meiryo UI" pitchFamily="34" charset="-128"/>
                          <a:cs typeface="Meiryo UI" pitchFamily="34" charset="-128"/>
                        </a:rPr>
                        <a:t>B: X</a:t>
                      </a:r>
                    </a:p>
                    <a:p>
                      <a:r>
                        <a:rPr lang="en-US" sz="1200" dirty="0">
                          <a:latin typeface="Meiryo UI" pitchFamily="34" charset="-128"/>
                          <a:ea typeface="Meiryo UI" pitchFamily="34" charset="-128"/>
                          <a:cs typeface="Meiryo UI" pitchFamily="34" charset="-128"/>
                        </a:rPr>
                        <a:t>L: X</a:t>
                      </a:r>
                    </a:p>
                    <a:p>
                      <a:r>
                        <a:rPr lang="en-US" sz="1200" dirty="0">
                          <a:latin typeface="Meiryo UI" pitchFamily="34" charset="-128"/>
                          <a:ea typeface="Meiryo UI" pitchFamily="34" charset="-128"/>
                          <a:cs typeface="Meiryo UI" pitchFamily="34" charset="-128"/>
                        </a:rPr>
                        <a:t>D:</a:t>
                      </a:r>
                      <a:r>
                        <a:rPr lang="en-US" sz="1200" baseline="0" dirty="0">
                          <a:latin typeface="Meiryo UI" pitchFamily="34" charset="-128"/>
                          <a:ea typeface="Meiryo UI" pitchFamily="34" charset="-128"/>
                          <a:cs typeface="Meiryo UI" pitchFamily="34" charset="-128"/>
                        </a:rPr>
                        <a:t> </a:t>
                      </a:r>
                      <a:r>
                        <a:rPr lang="ja-JP" altLang="en-US" sz="1200" baseline="0" dirty="0">
                          <a:latin typeface="Meiryo UI" pitchFamily="34" charset="-128"/>
                          <a:ea typeface="Meiryo UI" pitchFamily="34" charset="-128"/>
                          <a:cs typeface="Meiryo UI" pitchFamily="34" charset="-128"/>
                        </a:rPr>
                        <a:t>市内レストラン</a:t>
                      </a:r>
                      <a:endParaRPr lang="en-US" sz="1200" dirty="0">
                        <a:latin typeface="Meiryo UI" pitchFamily="34" charset="-128"/>
                        <a:ea typeface="Meiryo UI" pitchFamily="34" charset="-128"/>
                        <a:cs typeface="Meiryo UI" pitchFamily="34" charset="-128"/>
                      </a:endParaRPr>
                    </a:p>
                  </a:txBody>
                  <a:tcPr/>
                </a:tc>
                <a:extLst>
                  <a:ext uri="{0D108BD9-81ED-4DB2-BD59-A6C34878D82A}">
                    <a16:rowId xmlns:a16="http://schemas.microsoft.com/office/drawing/2014/main" val="10001"/>
                  </a:ext>
                </a:extLst>
              </a:tr>
              <a:tr h="1066800">
                <a:tc>
                  <a:txBody>
                    <a:bodyPr/>
                    <a:lstStyle/>
                    <a:p>
                      <a:r>
                        <a:rPr lang="en-US" altLang="ja-JP" sz="1200" dirty="0">
                          <a:latin typeface="Meiryo UI" pitchFamily="34" charset="-128"/>
                          <a:ea typeface="Meiryo UI" pitchFamily="34" charset="-128"/>
                          <a:cs typeface="Meiryo UI" pitchFamily="34" charset="-128"/>
                        </a:rPr>
                        <a:t>2</a:t>
                      </a:r>
                      <a:r>
                        <a:rPr lang="ja-JP" altLang="en-US" sz="1200">
                          <a:latin typeface="Meiryo UI" pitchFamily="34" charset="-128"/>
                          <a:ea typeface="Meiryo UI" pitchFamily="34" charset="-128"/>
                          <a:cs typeface="Meiryo UI" pitchFamily="34" charset="-128"/>
                        </a:rPr>
                        <a:t>日目</a:t>
                      </a:r>
                      <a:endParaRPr lang="en-US" sz="1200" dirty="0">
                        <a:latin typeface="Meiryo UI" pitchFamily="34" charset="-128"/>
                        <a:ea typeface="Meiryo UI" pitchFamily="34" charset="-128"/>
                        <a:cs typeface="Meiryo UI" pitchFamily="34" charset="-128"/>
                      </a:endParaRPr>
                    </a:p>
                  </a:txBody>
                  <a:tcPr/>
                </a:tc>
                <a:tc>
                  <a:txBody>
                    <a:bodyPr/>
                    <a:lstStyle/>
                    <a:p>
                      <a:r>
                        <a:rPr lang="en-US" altLang="ja-JP" sz="1200" dirty="0">
                          <a:latin typeface="Meiryo UI" pitchFamily="34" charset="-128"/>
                          <a:ea typeface="Meiryo UI" pitchFamily="34" charset="-128"/>
                          <a:cs typeface="Meiryo UI" pitchFamily="34" charset="-128"/>
                        </a:rPr>
                        <a:t>08</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30-12</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30</a:t>
                      </a:r>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altLang="ja-JP" sz="1200" dirty="0">
                          <a:latin typeface="Meiryo UI" pitchFamily="34" charset="-128"/>
                          <a:ea typeface="Meiryo UI" pitchFamily="34" charset="-128"/>
                          <a:cs typeface="Meiryo UI" pitchFamily="34" charset="-128"/>
                        </a:rPr>
                        <a:t>14</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00-18</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00</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＜台湾文化を学ぶ＞</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台湾有名な龍山寺、行天宮や、歴史が学べる中正記念堂、総統府など。（２～３箇所）</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＜学校交流＞</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高校・大学・日本語学校での文化交流</a:t>
                      </a:r>
                      <a:endParaRPr lang="en-US" altLang="ja-JP" sz="1200" dirty="0">
                        <a:latin typeface="Meiryo UI" pitchFamily="34" charset="-128"/>
                        <a:ea typeface="Meiryo UI" pitchFamily="34" charset="-128"/>
                        <a:cs typeface="Meiryo UI" pitchFamily="34" charset="-128"/>
                      </a:endParaRPr>
                    </a:p>
                  </a:txBody>
                  <a:tcPr/>
                </a:tc>
                <a:tc>
                  <a:txBody>
                    <a:bodyPr/>
                    <a:lstStyle/>
                    <a:p>
                      <a:r>
                        <a:rPr lang="en-US" sz="1200" dirty="0">
                          <a:latin typeface="Meiryo UI" pitchFamily="34" charset="-128"/>
                          <a:ea typeface="Meiryo UI" pitchFamily="34" charset="-128"/>
                          <a:cs typeface="Meiryo UI" pitchFamily="34" charset="-128"/>
                        </a:rPr>
                        <a:t>B: </a:t>
                      </a:r>
                      <a:r>
                        <a:rPr lang="ja-JP" altLang="en-US" sz="1200" dirty="0">
                          <a:latin typeface="Meiryo UI" pitchFamily="34" charset="-128"/>
                          <a:ea typeface="Meiryo UI" pitchFamily="34" charset="-128"/>
                          <a:cs typeface="Meiryo UI" pitchFamily="34" charset="-128"/>
                        </a:rPr>
                        <a:t>ホテル</a:t>
                      </a:r>
                      <a:endParaRPr lang="en-US" altLang="ja-JP"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sz="1200" dirty="0">
                          <a:latin typeface="Meiryo UI" pitchFamily="34" charset="-128"/>
                          <a:ea typeface="Meiryo UI" pitchFamily="34" charset="-128"/>
                          <a:cs typeface="Meiryo UI" pitchFamily="34" charset="-128"/>
                        </a:rPr>
                        <a:t>L:</a:t>
                      </a:r>
                      <a:r>
                        <a:rPr lang="ja-JP" altLang="en-US" sz="1200" baseline="0" dirty="0">
                          <a:latin typeface="Meiryo UI" pitchFamily="34" charset="-128"/>
                          <a:ea typeface="Meiryo UI" pitchFamily="34" charset="-128"/>
                          <a:cs typeface="Meiryo UI" pitchFamily="34" charset="-128"/>
                        </a:rPr>
                        <a:t>市内レストラン</a:t>
                      </a:r>
                      <a:endParaRPr lang="en-US" altLang="ja-JP"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sz="1200" dirty="0">
                          <a:latin typeface="Meiryo UI" pitchFamily="34" charset="-128"/>
                          <a:ea typeface="Meiryo UI" pitchFamily="34" charset="-128"/>
                          <a:cs typeface="Meiryo UI" pitchFamily="34" charset="-128"/>
                        </a:rPr>
                        <a:t>D:</a:t>
                      </a:r>
                      <a:r>
                        <a:rPr lang="ja-JP" altLang="en-US" sz="1200" baseline="0" dirty="0">
                          <a:latin typeface="Meiryo UI" pitchFamily="34" charset="-128"/>
                          <a:ea typeface="Meiryo UI" pitchFamily="34" charset="-128"/>
                          <a:cs typeface="Meiryo UI" pitchFamily="34" charset="-128"/>
                        </a:rPr>
                        <a:t>市内レストラン</a:t>
                      </a:r>
                      <a:endParaRPr lang="en-US" sz="1200" dirty="0">
                        <a:latin typeface="Meiryo UI" pitchFamily="34" charset="-128"/>
                        <a:ea typeface="Meiryo UI" pitchFamily="34" charset="-128"/>
                        <a:cs typeface="Meiryo UI" pitchFamily="34" charset="-128"/>
                      </a:endParaRPr>
                    </a:p>
                  </a:txBody>
                  <a:tcPr/>
                </a:tc>
                <a:extLst>
                  <a:ext uri="{0D108BD9-81ED-4DB2-BD59-A6C34878D82A}">
                    <a16:rowId xmlns:a16="http://schemas.microsoft.com/office/drawing/2014/main" val="10002"/>
                  </a:ext>
                </a:extLst>
              </a:tr>
              <a:tr h="1371600">
                <a:tc>
                  <a:txBody>
                    <a:bodyPr/>
                    <a:lstStyle/>
                    <a:p>
                      <a:r>
                        <a:rPr lang="en-US" altLang="ja-JP" sz="1200" dirty="0">
                          <a:latin typeface="Meiryo UI" pitchFamily="34" charset="-128"/>
                          <a:ea typeface="Meiryo UI" pitchFamily="34" charset="-128"/>
                          <a:cs typeface="Meiryo UI" pitchFamily="34" charset="-128"/>
                        </a:rPr>
                        <a:t>3</a:t>
                      </a:r>
                      <a:r>
                        <a:rPr lang="ja-JP" altLang="en-US" sz="1200">
                          <a:latin typeface="Meiryo UI" pitchFamily="34" charset="-128"/>
                          <a:ea typeface="Meiryo UI" pitchFamily="34" charset="-128"/>
                          <a:cs typeface="Meiryo UI" pitchFamily="34" charset="-128"/>
                        </a:rPr>
                        <a:t>日目</a:t>
                      </a:r>
                      <a:endParaRPr lang="en-US" sz="1200" dirty="0">
                        <a:latin typeface="Meiryo UI" pitchFamily="34" charset="-128"/>
                        <a:ea typeface="Meiryo UI" pitchFamily="34" charset="-128"/>
                        <a:cs typeface="Meiryo UI" pitchFamily="34" charset="-128"/>
                      </a:endParaRPr>
                    </a:p>
                  </a:txBody>
                  <a:tcPr/>
                </a:tc>
                <a:tc>
                  <a:txBody>
                    <a:bodyPr/>
                    <a:lstStyle/>
                    <a:p>
                      <a:r>
                        <a:rPr lang="en-US" altLang="ja-JP" sz="1200" dirty="0">
                          <a:latin typeface="Meiryo UI" pitchFamily="34" charset="-128"/>
                          <a:ea typeface="Meiryo UI" pitchFamily="34" charset="-128"/>
                          <a:cs typeface="Meiryo UI" pitchFamily="34" charset="-128"/>
                        </a:rPr>
                        <a:t>08</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30-1</a:t>
                      </a:r>
                      <a:r>
                        <a:rPr lang="en-US" altLang="zh-TW" sz="1200" dirty="0">
                          <a:latin typeface="Meiryo UI" pitchFamily="34" charset="-128"/>
                          <a:ea typeface="Meiryo UI" pitchFamily="34" charset="-128"/>
                          <a:cs typeface="Meiryo UI" pitchFamily="34" charset="-128"/>
                        </a:rPr>
                        <a:t>1</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00</a:t>
                      </a:r>
                    </a:p>
                    <a:p>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altLang="zh-TW" sz="1200" dirty="0">
                          <a:latin typeface="Meiryo UI" pitchFamily="34" charset="-128"/>
                          <a:ea typeface="Meiryo UI" pitchFamily="34" charset="-128"/>
                          <a:cs typeface="Meiryo UI" pitchFamily="34" charset="-128"/>
                        </a:rPr>
                        <a:t>12</a:t>
                      </a:r>
                      <a:r>
                        <a:rPr lang="ja-JP" altLang="en-US" sz="1200" dirty="0">
                          <a:latin typeface="Meiryo UI" pitchFamily="34" charset="-128"/>
                          <a:ea typeface="Meiryo UI" pitchFamily="34" charset="-128"/>
                          <a:cs typeface="Meiryo UI" pitchFamily="34" charset="-128"/>
                        </a:rPr>
                        <a:t>：</a:t>
                      </a:r>
                      <a:r>
                        <a:rPr lang="en-US" altLang="zh-TW" sz="1200" dirty="0">
                          <a:latin typeface="Meiryo UI" pitchFamily="34" charset="-128"/>
                          <a:ea typeface="Meiryo UI" pitchFamily="34" charset="-128"/>
                          <a:cs typeface="Meiryo UI" pitchFamily="34" charset="-128"/>
                        </a:rPr>
                        <a:t>00-16</a:t>
                      </a:r>
                      <a:r>
                        <a:rPr lang="ja-JP" altLang="en-US" sz="1200" dirty="0">
                          <a:latin typeface="Meiryo UI" pitchFamily="34" charset="-128"/>
                          <a:ea typeface="Meiryo UI" pitchFamily="34" charset="-128"/>
                          <a:cs typeface="Meiryo UI" pitchFamily="34" charset="-128"/>
                        </a:rPr>
                        <a:t>：</a:t>
                      </a:r>
                      <a:r>
                        <a:rPr lang="en-US" altLang="zh-TW" sz="1200" dirty="0">
                          <a:latin typeface="Meiryo UI" pitchFamily="34" charset="-128"/>
                          <a:ea typeface="Meiryo UI" pitchFamily="34" charset="-128"/>
                          <a:cs typeface="Meiryo UI" pitchFamily="34" charset="-128"/>
                        </a:rPr>
                        <a:t>00</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＜有名スポットを軽く散策＞</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「千と千尋の神隠し」の世界に迷い込んだような街並</a:t>
                      </a:r>
                      <a:r>
                        <a:rPr lang="en-US" altLang="ja-JP" sz="1200" dirty="0">
                          <a:latin typeface="Meiryo UI" pitchFamily="34" charset="-128"/>
                          <a:ea typeface="Meiryo UI" pitchFamily="34" charset="-128"/>
                          <a:cs typeface="Meiryo UI" pitchFamily="34" charset="-128"/>
                        </a:rPr>
                        <a:t>【</a:t>
                      </a:r>
                      <a:r>
                        <a:rPr lang="ja-JP" altLang="en-US" sz="1200" dirty="0">
                          <a:latin typeface="Meiryo UI" pitchFamily="34" charset="-128"/>
                          <a:ea typeface="Meiryo UI" pitchFamily="34" charset="-128"/>
                          <a:cs typeface="Meiryo UI" pitchFamily="34" charset="-128"/>
                        </a:rPr>
                        <a:t>九份</a:t>
                      </a:r>
                      <a:r>
                        <a:rPr lang="en-US" altLang="ja-JP" sz="1200" dirty="0">
                          <a:latin typeface="Meiryo UI" pitchFamily="34" charset="-128"/>
                          <a:ea typeface="Meiryo UI" pitchFamily="34" charset="-128"/>
                          <a:cs typeface="Meiryo UI" pitchFamily="34" charset="-128"/>
                        </a:rPr>
                        <a:t>】</a:t>
                      </a:r>
                      <a:r>
                        <a:rPr lang="ja-JP" altLang="en-US" sz="1200" dirty="0">
                          <a:latin typeface="Meiryo UI" pitchFamily="34" charset="-128"/>
                          <a:ea typeface="Meiryo UI" pitchFamily="34" charset="-128"/>
                          <a:cs typeface="Meiryo UI" pitchFamily="34" charset="-128"/>
                        </a:rPr>
                        <a:t>や、ランタン上げ体験ができる</a:t>
                      </a:r>
                      <a:r>
                        <a:rPr lang="en-US" altLang="ja-JP" sz="1200" dirty="0">
                          <a:latin typeface="Meiryo UI" pitchFamily="34" charset="-128"/>
                          <a:ea typeface="Meiryo UI" pitchFamily="34" charset="-128"/>
                          <a:cs typeface="Meiryo UI" pitchFamily="34" charset="-128"/>
                        </a:rPr>
                        <a:t>【</a:t>
                      </a:r>
                      <a:r>
                        <a:rPr lang="ja-JP" altLang="en-US" sz="1200" dirty="0">
                          <a:latin typeface="Meiryo UI" pitchFamily="34" charset="-128"/>
                          <a:ea typeface="Meiryo UI" pitchFamily="34" charset="-128"/>
                          <a:cs typeface="Meiryo UI" pitchFamily="34" charset="-128"/>
                        </a:rPr>
                        <a:t>十分</a:t>
                      </a:r>
                      <a:r>
                        <a:rPr lang="en-US" altLang="ja-JP" sz="1200" dirty="0">
                          <a:latin typeface="Meiryo UI" pitchFamily="34" charset="-128"/>
                          <a:ea typeface="Meiryo UI" pitchFamily="34" charset="-128"/>
                          <a:cs typeface="Meiryo UI" pitchFamily="34" charset="-128"/>
                        </a:rPr>
                        <a:t>】</a:t>
                      </a:r>
                      <a:r>
                        <a:rPr lang="ja-JP" altLang="en-US" sz="1200" dirty="0">
                          <a:latin typeface="Meiryo UI" pitchFamily="34" charset="-128"/>
                          <a:ea typeface="Meiryo UI" pitchFamily="34" charset="-128"/>
                          <a:cs typeface="Meiryo UI" pitchFamily="34" charset="-128"/>
                        </a:rPr>
                        <a:t>など有名スポットの観光。（１～</a:t>
                      </a:r>
                      <a:r>
                        <a:rPr lang="en-US" altLang="ja-JP" sz="1200" dirty="0">
                          <a:latin typeface="Meiryo UI" pitchFamily="34" charset="-128"/>
                          <a:ea typeface="Meiryo UI" pitchFamily="34" charset="-128"/>
                          <a:cs typeface="Meiryo UI" pitchFamily="34" charset="-128"/>
                        </a:rPr>
                        <a:t>2</a:t>
                      </a:r>
                      <a:r>
                        <a:rPr lang="ja-JP" altLang="en-US" sz="1200" dirty="0">
                          <a:latin typeface="Meiryo UI" pitchFamily="34" charset="-128"/>
                          <a:ea typeface="Meiryo UI" pitchFamily="34" charset="-128"/>
                          <a:cs typeface="Meiryo UI" pitchFamily="34" charset="-128"/>
                        </a:rPr>
                        <a:t>箇所）</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B&amp;S</a:t>
                      </a:r>
                      <a:r>
                        <a:rPr lang="ja-JP" altLang="en-US" sz="1200" dirty="0">
                          <a:latin typeface="Meiryo UI" pitchFamily="34" charset="-128"/>
                          <a:ea typeface="Meiryo UI" pitchFamily="34" charset="-128"/>
                          <a:cs typeface="Meiryo UI" pitchFamily="34" charset="-128"/>
                        </a:rPr>
                        <a:t>　プログラム＞</a:t>
                      </a:r>
                      <a:endParaRPr lang="en-US" altLang="ja-JP"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現地大学で日本語学科の大学生達との文化交流。台湾現地を一緒に回って案内して頂きます。</a:t>
                      </a:r>
                      <a:endParaRPr lang="en-US" altLang="ja-JP" sz="1200" dirty="0">
                        <a:latin typeface="Meiryo UI" pitchFamily="34" charset="-128"/>
                        <a:ea typeface="Meiryo UI" pitchFamily="34" charset="-128"/>
                        <a:cs typeface="Meiryo UI" pitchFamily="34" charset="-128"/>
                      </a:endParaRPr>
                    </a:p>
                  </a:txBody>
                  <a:tcPr/>
                </a:tc>
                <a:tc>
                  <a:txBody>
                    <a:bodyPr/>
                    <a:lstStyle/>
                    <a:p>
                      <a:r>
                        <a:rPr lang="en-US" sz="1200" dirty="0">
                          <a:latin typeface="Meiryo UI" pitchFamily="34" charset="-128"/>
                          <a:ea typeface="Meiryo UI" pitchFamily="34" charset="-128"/>
                          <a:cs typeface="Meiryo UI" pitchFamily="34" charset="-128"/>
                        </a:rPr>
                        <a:t>B: </a:t>
                      </a:r>
                      <a:r>
                        <a:rPr lang="ja-JP" altLang="en-US" sz="1200" dirty="0">
                          <a:latin typeface="Meiryo UI" pitchFamily="34" charset="-128"/>
                          <a:ea typeface="Meiryo UI" pitchFamily="34" charset="-128"/>
                          <a:cs typeface="Meiryo UI" pitchFamily="34" charset="-128"/>
                        </a:rPr>
                        <a:t>ホテル</a:t>
                      </a:r>
                      <a:endParaRPr lang="en-US" altLang="ja-JP"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sz="1200" dirty="0">
                          <a:latin typeface="Meiryo UI" pitchFamily="34" charset="-128"/>
                          <a:ea typeface="Meiryo UI" pitchFamily="34" charset="-128"/>
                          <a:cs typeface="Meiryo UI" pitchFamily="34" charset="-128"/>
                        </a:rPr>
                        <a:t>L</a:t>
                      </a:r>
                      <a:r>
                        <a:rPr lang="ja-JP" altLang="en-US" sz="1200" baseline="0" dirty="0">
                          <a:latin typeface="Meiryo UI" pitchFamily="34" charset="-128"/>
                          <a:ea typeface="Meiryo UI" pitchFamily="34" charset="-128"/>
                          <a:cs typeface="Meiryo UI" pitchFamily="34" charset="-128"/>
                        </a:rPr>
                        <a:t>市内レストラン</a:t>
                      </a:r>
                      <a:endParaRPr lang="en-US" altLang="ja-JP" sz="1200" baseline="0" dirty="0">
                        <a:latin typeface="Meiryo UI" pitchFamily="34" charset="-128"/>
                        <a:ea typeface="Meiryo UI" pitchFamily="34" charset="-128"/>
                        <a:cs typeface="Meiryo UI" pitchFamily="34" charset="-128"/>
                      </a:endParaRPr>
                    </a:p>
                    <a:p>
                      <a:endParaRPr lang="en-US" sz="1200" baseline="0" dirty="0">
                        <a:latin typeface="Meiryo UI" pitchFamily="34" charset="-128"/>
                        <a:ea typeface="Meiryo UI" pitchFamily="34" charset="-128"/>
                        <a:cs typeface="Meiryo UI" pitchFamily="34" charset="-128"/>
                      </a:endParaRPr>
                    </a:p>
                    <a:p>
                      <a:r>
                        <a:rPr lang="en-US" sz="1200" dirty="0">
                          <a:latin typeface="Meiryo UI" pitchFamily="34" charset="-128"/>
                          <a:ea typeface="Meiryo UI" pitchFamily="34" charset="-128"/>
                          <a:cs typeface="Meiryo UI" pitchFamily="34" charset="-128"/>
                        </a:rPr>
                        <a:t>D:</a:t>
                      </a:r>
                      <a:r>
                        <a:rPr lang="ja-JP" altLang="en-US" sz="1200" baseline="0" dirty="0">
                          <a:latin typeface="Meiryo UI" pitchFamily="34" charset="-128"/>
                          <a:ea typeface="Meiryo UI" pitchFamily="34" charset="-128"/>
                          <a:cs typeface="Meiryo UI" pitchFamily="34" charset="-128"/>
                        </a:rPr>
                        <a:t>市内レストラン</a:t>
                      </a:r>
                      <a:endParaRPr lang="en-US" sz="1200" dirty="0">
                        <a:latin typeface="Meiryo UI" pitchFamily="34" charset="-128"/>
                        <a:ea typeface="Meiryo UI" pitchFamily="34" charset="-128"/>
                        <a:cs typeface="Meiryo UI" pitchFamily="34" charset="-128"/>
                      </a:endParaRPr>
                    </a:p>
                  </a:txBody>
                  <a:tcPr/>
                </a:tc>
                <a:extLst>
                  <a:ext uri="{0D108BD9-81ED-4DB2-BD59-A6C34878D82A}">
                    <a16:rowId xmlns:a16="http://schemas.microsoft.com/office/drawing/2014/main" val="10003"/>
                  </a:ext>
                </a:extLst>
              </a:tr>
              <a:tr h="1295400">
                <a:tc>
                  <a:txBody>
                    <a:bodyPr/>
                    <a:lstStyle/>
                    <a:p>
                      <a:r>
                        <a:rPr lang="en-US" altLang="ja-JP" sz="1200" dirty="0">
                          <a:latin typeface="Meiryo UI" pitchFamily="34" charset="-128"/>
                          <a:ea typeface="Meiryo UI" pitchFamily="34" charset="-128"/>
                          <a:cs typeface="Meiryo UI" pitchFamily="34" charset="-128"/>
                        </a:rPr>
                        <a:t>4</a:t>
                      </a:r>
                      <a:r>
                        <a:rPr lang="ja-JP" altLang="en-US" sz="1200">
                          <a:latin typeface="Meiryo UI" pitchFamily="34" charset="-128"/>
                          <a:ea typeface="Meiryo UI" pitchFamily="34" charset="-128"/>
                          <a:cs typeface="Meiryo UI" pitchFamily="34" charset="-128"/>
                        </a:rPr>
                        <a:t>日目</a:t>
                      </a:r>
                      <a:endParaRPr lang="en-US" sz="1200" dirty="0">
                        <a:latin typeface="Meiryo UI" pitchFamily="34" charset="-128"/>
                        <a:ea typeface="Meiryo UI" pitchFamily="34" charset="-128"/>
                        <a:cs typeface="Meiryo UI" pitchFamily="34" charset="-128"/>
                      </a:endParaRPr>
                    </a:p>
                  </a:txBody>
                  <a:tcPr/>
                </a:tc>
                <a:tc>
                  <a:txBody>
                    <a:bodyPr/>
                    <a:lstStyle/>
                    <a:p>
                      <a:r>
                        <a:rPr lang="en-US" altLang="ja-JP" sz="1200" dirty="0">
                          <a:latin typeface="Meiryo UI" pitchFamily="34" charset="-128"/>
                          <a:ea typeface="Meiryo UI" pitchFamily="34" charset="-128"/>
                          <a:cs typeface="Meiryo UI" pitchFamily="34" charset="-128"/>
                        </a:rPr>
                        <a:t>08</a:t>
                      </a:r>
                      <a:r>
                        <a:rPr lang="ja-JP" altLang="en-US" sz="1200" dirty="0">
                          <a:latin typeface="Meiryo UI" pitchFamily="34" charset="-128"/>
                          <a:ea typeface="Meiryo UI" pitchFamily="34" charset="-128"/>
                          <a:cs typeface="Meiryo UI" pitchFamily="34" charset="-128"/>
                        </a:rPr>
                        <a:t>：</a:t>
                      </a:r>
                      <a:r>
                        <a:rPr lang="en-US" altLang="ja-JP" sz="1200" dirty="0">
                          <a:latin typeface="Meiryo UI" pitchFamily="34" charset="-128"/>
                          <a:ea typeface="Meiryo UI" pitchFamily="34" charset="-128"/>
                          <a:cs typeface="Meiryo UI" pitchFamily="34" charset="-128"/>
                        </a:rPr>
                        <a:t>00</a:t>
                      </a:r>
                    </a:p>
                    <a:p>
                      <a:endParaRPr lang="en-US"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en-US" altLang="zh-TW" sz="1200" dirty="0">
                          <a:latin typeface="Meiryo UI" pitchFamily="34" charset="-128"/>
                          <a:ea typeface="Meiryo UI" pitchFamily="34" charset="-128"/>
                          <a:cs typeface="Meiryo UI" pitchFamily="34" charset="-128"/>
                        </a:rPr>
                        <a:t>10</a:t>
                      </a:r>
                      <a:r>
                        <a:rPr lang="zh-TW" altLang="en-US" sz="1200" dirty="0">
                          <a:latin typeface="Meiryo UI" pitchFamily="34" charset="-128"/>
                          <a:ea typeface="Meiryo UI" pitchFamily="34" charset="-128"/>
                          <a:cs typeface="Meiryo UI" pitchFamily="34" charset="-128"/>
                        </a:rPr>
                        <a:t>：</a:t>
                      </a:r>
                      <a:r>
                        <a:rPr lang="en-US" altLang="zh-TW" sz="1200" dirty="0">
                          <a:latin typeface="Meiryo UI" pitchFamily="34" charset="-128"/>
                          <a:ea typeface="Meiryo UI" pitchFamily="34" charset="-128"/>
                          <a:cs typeface="Meiryo UI" pitchFamily="34" charset="-128"/>
                        </a:rPr>
                        <a:t>55</a:t>
                      </a:r>
                    </a:p>
                    <a:p>
                      <a:endParaRPr lang="en-US" altLang="zh-TW" sz="1200" dirty="0">
                        <a:latin typeface="Meiryo UI" pitchFamily="34" charset="-128"/>
                        <a:ea typeface="Meiryo UI" pitchFamily="34" charset="-128"/>
                        <a:cs typeface="Meiryo UI" pitchFamily="34" charset="-128"/>
                      </a:endParaRPr>
                    </a:p>
                    <a:p>
                      <a:r>
                        <a:rPr lang="en-US" altLang="zh-TW" sz="1200" dirty="0">
                          <a:latin typeface="Meiryo UI" pitchFamily="34" charset="-128"/>
                          <a:ea typeface="Meiryo UI" pitchFamily="34" charset="-128"/>
                          <a:cs typeface="Meiryo UI" pitchFamily="34" charset="-128"/>
                        </a:rPr>
                        <a:t>12</a:t>
                      </a:r>
                      <a:r>
                        <a:rPr lang="zh-TW" altLang="en-US" sz="1200" dirty="0">
                          <a:latin typeface="Meiryo UI" pitchFamily="34" charset="-128"/>
                          <a:ea typeface="Meiryo UI" pitchFamily="34" charset="-128"/>
                          <a:cs typeface="Meiryo UI" pitchFamily="34" charset="-128"/>
                        </a:rPr>
                        <a:t>：</a:t>
                      </a:r>
                      <a:r>
                        <a:rPr lang="en-US" altLang="zh-TW" sz="1200" dirty="0">
                          <a:latin typeface="Meiryo UI" pitchFamily="34" charset="-128"/>
                          <a:ea typeface="Meiryo UI" pitchFamily="34" charset="-128"/>
                          <a:cs typeface="Meiryo UI" pitchFamily="34" charset="-128"/>
                        </a:rPr>
                        <a:t>30</a:t>
                      </a:r>
                      <a:endParaRPr lang="en-US" sz="1200" dirty="0">
                        <a:latin typeface="Meiryo UI" pitchFamily="34" charset="-128"/>
                        <a:ea typeface="Meiryo UI" pitchFamily="34" charset="-128"/>
                        <a:cs typeface="Meiryo UI" pitchFamily="34" charset="-128"/>
                      </a:endParaRPr>
                    </a:p>
                  </a:txBody>
                  <a:tcPr/>
                </a:tc>
                <a:tc>
                  <a:txBody>
                    <a:bodyPr/>
                    <a:lstStyle/>
                    <a:p>
                      <a:r>
                        <a:rPr lang="ja-JP" altLang="en-US" sz="1200" dirty="0">
                          <a:latin typeface="Meiryo UI" pitchFamily="34" charset="-128"/>
                          <a:ea typeface="Meiryo UI" pitchFamily="34" charset="-128"/>
                          <a:cs typeface="Meiryo UI" pitchFamily="34" charset="-128"/>
                        </a:rPr>
                        <a:t>＜</a:t>
                      </a:r>
                      <a:r>
                        <a:rPr lang="zh-TW" altLang="en-US" sz="1200" dirty="0">
                          <a:latin typeface="Meiryo UI" pitchFamily="34" charset="-128"/>
                          <a:ea typeface="Meiryo UI" pitchFamily="34" charset="-128"/>
                          <a:cs typeface="Meiryo UI" pitchFamily="34" charset="-128"/>
                        </a:rPr>
                        <a:t>故宮博物院＞</a:t>
                      </a:r>
                      <a:endParaRPr lang="en-US" altLang="zh-TW"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台湾有名な</a:t>
                      </a:r>
                      <a:r>
                        <a:rPr lang="zh-TW" altLang="en-US" sz="1200" dirty="0">
                          <a:latin typeface="Meiryo UI" pitchFamily="34" charset="-128"/>
                          <a:ea typeface="Meiryo UI" pitchFamily="34" charset="-128"/>
                          <a:cs typeface="Meiryo UI" pitchFamily="34" charset="-128"/>
                        </a:rPr>
                        <a:t>故宮博物院</a:t>
                      </a:r>
                      <a:r>
                        <a:rPr lang="ja-JP" altLang="en-US" sz="1200" dirty="0">
                          <a:latin typeface="Meiryo UI" pitchFamily="34" charset="-128"/>
                          <a:ea typeface="Meiryo UI" pitchFamily="34" charset="-128"/>
                          <a:cs typeface="Meiryo UI" pitchFamily="34" charset="-128"/>
                        </a:rPr>
                        <a:t>へ見学</a:t>
                      </a:r>
                      <a:endParaRPr lang="en-US" altLang="zh-TW" sz="1200" dirty="0">
                        <a:latin typeface="Meiryo UI" pitchFamily="34" charset="-128"/>
                        <a:ea typeface="Meiryo UI" pitchFamily="34" charset="-128"/>
                        <a:cs typeface="Meiryo UI" pitchFamily="34" charset="-128"/>
                      </a:endParaRPr>
                    </a:p>
                    <a:p>
                      <a:endParaRPr lang="en-US" sz="1200" dirty="0">
                        <a:latin typeface="Meiryo UI" pitchFamily="34" charset="-128"/>
                        <a:ea typeface="Meiryo UI" pitchFamily="34" charset="-128"/>
                        <a:cs typeface="Meiryo UI" pitchFamily="34" charset="-128"/>
                      </a:endParaRPr>
                    </a:p>
                    <a:p>
                      <a:r>
                        <a:rPr lang="ja-JP" altLang="en-US" sz="1200" dirty="0">
                          <a:latin typeface="Meiryo UI" pitchFamily="34" charset="-128"/>
                          <a:ea typeface="Meiryo UI" pitchFamily="34" charset="-128"/>
                          <a:cs typeface="Meiryo UI" pitchFamily="34" charset="-128"/>
                        </a:rPr>
                        <a:t>台北市内レストランで昼食</a:t>
                      </a:r>
                      <a:endParaRPr lang="en-US" altLang="ja-JP" sz="1200" dirty="0">
                        <a:latin typeface="Meiryo UI" pitchFamily="34" charset="-128"/>
                        <a:ea typeface="Meiryo UI" pitchFamily="34" charset="-128"/>
                        <a:cs typeface="Meiryo UI" pitchFamily="34" charset="-128"/>
                      </a:endParaRPr>
                    </a:p>
                    <a:p>
                      <a:endParaRPr lang="en-US" altLang="zh-CN" sz="1200" dirty="0">
                        <a:latin typeface="Meiryo UI" pitchFamily="34" charset="-128"/>
                        <a:ea typeface="Meiryo UI" pitchFamily="34" charset="-128"/>
                        <a:cs typeface="Meiryo UI" pitchFamily="34" charset="-128"/>
                      </a:endParaRPr>
                    </a:p>
                    <a:p>
                      <a:r>
                        <a:rPr lang="zh-CN" altLang="en-US" sz="1200" dirty="0">
                          <a:latin typeface="Meiryo UI" pitchFamily="34" charset="-128"/>
                          <a:ea typeface="Meiryo UI" pitchFamily="34" charset="-128"/>
                          <a:cs typeface="Meiryo UI" pitchFamily="34" charset="-128"/>
                        </a:rPr>
                        <a:t>台湾桃園空港到着</a:t>
                      </a:r>
                      <a:endParaRPr lang="en-US" sz="1200" dirty="0">
                        <a:latin typeface="Meiryo UI" pitchFamily="34" charset="-128"/>
                        <a:ea typeface="Meiryo UI" pitchFamily="34" charset="-128"/>
                        <a:cs typeface="Meiryo UI" pitchFamily="34"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eiryo UI" pitchFamily="34" charset="-128"/>
                          <a:ea typeface="Meiryo UI" pitchFamily="34" charset="-128"/>
                          <a:cs typeface="Meiryo UI" pitchFamily="34" charset="-128"/>
                        </a:rPr>
                        <a:t>B:</a:t>
                      </a:r>
                      <a:r>
                        <a:rPr lang="ja-JP" altLang="en-US" sz="1200" dirty="0">
                          <a:latin typeface="Meiryo UI" pitchFamily="34" charset="-128"/>
                          <a:ea typeface="Meiryo UI" pitchFamily="34" charset="-128"/>
                          <a:cs typeface="Meiryo UI" pitchFamily="34" charset="-128"/>
                        </a:rPr>
                        <a:t>ホテル</a:t>
                      </a:r>
                      <a:endParaRPr lang="en-US" altLang="ja-JP" sz="1200" dirty="0">
                        <a:latin typeface="Meiryo UI" pitchFamily="34" charset="-128"/>
                        <a:ea typeface="Meiryo UI" pitchFamily="34" charset="-128"/>
                        <a:cs typeface="Meiryo UI"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eiryo UI" pitchFamily="34" charset="-128"/>
                        <a:ea typeface="Meiryo UI" pitchFamily="34" charset="-128"/>
                        <a:cs typeface="Meiryo UI"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Meiryo UI" pitchFamily="34" charset="-128"/>
                          <a:ea typeface="Meiryo UI" pitchFamily="34" charset="-128"/>
                          <a:cs typeface="Meiryo UI" pitchFamily="34" charset="-128"/>
                        </a:rPr>
                        <a:t>L</a:t>
                      </a:r>
                      <a:r>
                        <a:rPr lang="en-US" altLang="ja-JP" sz="1200" dirty="0">
                          <a:latin typeface="Meiryo UI" pitchFamily="34" charset="-128"/>
                          <a:ea typeface="Meiryo UI" pitchFamily="34" charset="-128"/>
                          <a:cs typeface="Meiryo UI" pitchFamily="34" charset="-128"/>
                        </a:rPr>
                        <a:t>:</a:t>
                      </a:r>
                      <a:r>
                        <a:rPr lang="ja-JP" altLang="en-US" sz="1200" baseline="0" dirty="0">
                          <a:latin typeface="Meiryo UI" pitchFamily="34" charset="-128"/>
                          <a:ea typeface="Meiryo UI" pitchFamily="34" charset="-128"/>
                          <a:cs typeface="Meiryo UI" pitchFamily="34" charset="-128"/>
                        </a:rPr>
                        <a:t>市内レストラン</a:t>
                      </a:r>
                      <a:endParaRPr lang="en-US" altLang="ja-JP" sz="1200" dirty="0">
                        <a:latin typeface="Meiryo UI" pitchFamily="34" charset="-128"/>
                        <a:ea typeface="Meiryo UI" pitchFamily="34" charset="-128"/>
                        <a:cs typeface="Meiryo UI"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Meiryo UI" pitchFamily="34" charset="-128"/>
                        <a:ea typeface="Meiryo UI" pitchFamily="34" charset="-128"/>
                        <a:cs typeface="Meiryo UI"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Meiryo UI" pitchFamily="34" charset="-128"/>
                          <a:ea typeface="Meiryo UI" pitchFamily="34" charset="-128"/>
                          <a:cs typeface="Meiryo UI" pitchFamily="34" charset="-128"/>
                        </a:rPr>
                        <a:t>D:</a:t>
                      </a:r>
                      <a:r>
                        <a:rPr lang="en-US" altLang="ja-JP" sz="1200" dirty="0">
                          <a:latin typeface="Meiryo UI" pitchFamily="34" charset="-128"/>
                          <a:ea typeface="Meiryo UI" pitchFamily="34" charset="-128"/>
                          <a:cs typeface="Meiryo UI" pitchFamily="34" charset="-128"/>
                        </a:rPr>
                        <a:t>X</a:t>
                      </a:r>
                      <a:endParaRPr lang="en-US" altLang="zh-TW" sz="1200" dirty="0">
                        <a:latin typeface="Meiryo UI" pitchFamily="34" charset="-128"/>
                        <a:ea typeface="Meiryo UI" pitchFamily="34" charset="-128"/>
                        <a:cs typeface="Meiryo UI"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eiryo UI" pitchFamily="34" charset="-128"/>
                        <a:ea typeface="Meiryo UI" pitchFamily="34" charset="-128"/>
                        <a:cs typeface="Meiryo UI" pitchFamily="34" charset="-128"/>
                      </a:endParaRPr>
                    </a:p>
                  </a:txBody>
                  <a:tcP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0" y="274638"/>
            <a:ext cx="9144000" cy="639762"/>
          </a:xfrm>
          <a:solidFill>
            <a:srgbClr val="669900"/>
          </a:solidFill>
        </p:spPr>
        <p:txBody>
          <a:bodyPr>
            <a:normAutofit fontScale="90000"/>
          </a:bodyPr>
          <a:lstStyle/>
          <a:p>
            <a:pPr algn="l"/>
            <a:r>
              <a:rPr lang="ja-JP" altLang="en-US">
                <a:solidFill>
                  <a:schemeClr val="bg1"/>
                </a:solidFill>
              </a:rPr>
              <a:t>　</a:t>
            </a:r>
            <a:r>
              <a:rPr lang="en-US" altLang="ja-JP" sz="4200" dirty="0">
                <a:solidFill>
                  <a:schemeClr val="bg1"/>
                </a:solidFill>
              </a:rPr>
              <a:t>1.</a:t>
            </a:r>
            <a:r>
              <a:rPr lang="ja-JP" altLang="en-US" sz="4200">
                <a:solidFill>
                  <a:schemeClr val="bg1"/>
                </a:solidFill>
              </a:rPr>
              <a:t>事前情報</a:t>
            </a:r>
            <a:r>
              <a:rPr lang="en-US" altLang="ja-JP" sz="4200" dirty="0">
                <a:solidFill>
                  <a:schemeClr val="bg1"/>
                </a:solidFill>
              </a:rPr>
              <a:t>/</a:t>
            </a:r>
            <a:r>
              <a:rPr lang="ja-JP" altLang="en-US" sz="4200">
                <a:solidFill>
                  <a:schemeClr val="bg1"/>
                </a:solidFill>
              </a:rPr>
              <a:t>サンプルスケジュール</a:t>
            </a:r>
            <a:endParaRPr lang="en-US" sz="4200" b="1" dirty="0">
              <a:solidFill>
                <a:schemeClr val="bg1"/>
              </a:solidFill>
            </a:endParaRPr>
          </a:p>
        </p:txBody>
      </p:sp>
      <p:sp>
        <p:nvSpPr>
          <p:cNvPr id="8" name="Title 1"/>
          <p:cNvSpPr txBox="1">
            <a:spLocks/>
          </p:cNvSpPr>
          <p:nvPr/>
        </p:nvSpPr>
        <p:spPr>
          <a:xfrm>
            <a:off x="228600" y="990600"/>
            <a:ext cx="8229600" cy="4572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2400" dirty="0">
                <a:latin typeface="+mj-lt"/>
                <a:ea typeface="+mj-ea"/>
                <a:cs typeface="+mj-cs"/>
              </a:rPr>
              <a:t>4</a:t>
            </a:r>
            <a:r>
              <a:rPr lang="ja-JP" altLang="en-US" sz="2400" dirty="0">
                <a:latin typeface="+mj-lt"/>
                <a:ea typeface="+mj-ea"/>
                <a:cs typeface="+mj-cs"/>
              </a:rPr>
              <a:t>泊</a:t>
            </a:r>
            <a:r>
              <a:rPr lang="en-US" altLang="zh-TW" sz="2400" dirty="0">
                <a:latin typeface="+mj-lt"/>
                <a:ea typeface="+mj-ea"/>
                <a:cs typeface="+mj-cs"/>
              </a:rPr>
              <a:t>5</a:t>
            </a:r>
            <a:r>
              <a:rPr lang="ja-JP" altLang="en-US" sz="2400" dirty="0">
                <a:latin typeface="+mj-lt"/>
                <a:ea typeface="+mj-ea"/>
                <a:cs typeface="+mj-cs"/>
              </a:rPr>
              <a:t>日</a:t>
            </a:r>
            <a:r>
              <a:rPr lang="en-US" altLang="ja-JP" sz="2400" dirty="0">
                <a:latin typeface="+mj-lt"/>
                <a:ea typeface="+mj-ea"/>
                <a:cs typeface="+mj-cs"/>
              </a:rPr>
              <a:t>/</a:t>
            </a:r>
            <a:r>
              <a:rPr lang="ja-JP" altLang="en-US" sz="2400" dirty="0">
                <a:latin typeface="+mj-lt"/>
                <a:ea typeface="+mj-ea"/>
                <a:cs typeface="+mj-cs"/>
              </a:rPr>
              <a:t>台湾</a:t>
            </a:r>
            <a:r>
              <a:rPr lang="en-US" altLang="ja-JP" sz="2400" dirty="0">
                <a:latin typeface="+mj-lt"/>
                <a:ea typeface="+mj-ea"/>
                <a:cs typeface="+mj-cs"/>
              </a:rPr>
              <a:t>-</a:t>
            </a:r>
            <a:r>
              <a:rPr lang="ja-JP" altLang="en-US" sz="2400" dirty="0">
                <a:latin typeface="+mj-lt"/>
                <a:ea typeface="+mj-ea"/>
                <a:cs typeface="+mj-cs"/>
              </a:rPr>
              <a:t>台北</a:t>
            </a:r>
            <a:endParaRPr lang="en-US" altLang="ja-JP" sz="24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rmAutofit fontScale="90000"/>
          </a:bodyPr>
          <a:lstStyle/>
          <a:p>
            <a:pPr algn="l"/>
            <a:r>
              <a:rPr lang="ja-JP" altLang="en-US">
                <a:solidFill>
                  <a:schemeClr val="bg1"/>
                </a:solidFill>
              </a:rPr>
              <a:t>　</a:t>
            </a:r>
            <a:r>
              <a:rPr lang="en-US" altLang="ja-JP" sz="4200" dirty="0">
                <a:solidFill>
                  <a:schemeClr val="bg1"/>
                </a:solidFill>
              </a:rPr>
              <a:t>1.</a:t>
            </a:r>
            <a:r>
              <a:rPr lang="ja-JP" altLang="en-US" sz="4200">
                <a:solidFill>
                  <a:schemeClr val="bg1"/>
                </a:solidFill>
              </a:rPr>
              <a:t>事前情報</a:t>
            </a:r>
            <a:r>
              <a:rPr lang="en-US" altLang="ja-JP" sz="4200" dirty="0">
                <a:solidFill>
                  <a:schemeClr val="bg1"/>
                </a:solidFill>
              </a:rPr>
              <a:t>/</a:t>
            </a:r>
            <a:r>
              <a:rPr lang="ja-JP" altLang="en-US" sz="4200">
                <a:solidFill>
                  <a:schemeClr val="bg1"/>
                </a:solidFill>
              </a:rPr>
              <a:t>バス情報（</a:t>
            </a:r>
            <a:r>
              <a:rPr lang="en-US" altLang="ja-JP" sz="4200" dirty="0">
                <a:solidFill>
                  <a:schemeClr val="bg1"/>
                </a:solidFill>
              </a:rPr>
              <a:t>45</a:t>
            </a:r>
            <a:r>
              <a:rPr lang="ja-JP" altLang="en-US" sz="4200">
                <a:solidFill>
                  <a:schemeClr val="bg1"/>
                </a:solidFill>
              </a:rPr>
              <a:t>シーターバス）</a:t>
            </a:r>
            <a:endParaRPr lang="en-US" sz="4200" b="1" dirty="0">
              <a:solidFill>
                <a:schemeClr val="bg1"/>
              </a:solidFill>
            </a:endParaRPr>
          </a:p>
        </p:txBody>
      </p:sp>
      <p:sp>
        <p:nvSpPr>
          <p:cNvPr id="18" name="Rounded Rectangle 4"/>
          <p:cNvSpPr/>
          <p:nvPr/>
        </p:nvSpPr>
        <p:spPr>
          <a:xfrm>
            <a:off x="148820" y="1106980"/>
            <a:ext cx="2652701" cy="146775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18110" tIns="59055" rIns="118110" bIns="59055" numCol="1" spcCol="1270" anchor="ctr" anchorCtr="0">
            <a:noAutofit/>
          </a:bodyPr>
          <a:lstStyle/>
          <a:p>
            <a:pPr lvl="0" defTabSz="1377950">
              <a:lnSpc>
                <a:spcPct val="90000"/>
              </a:lnSpc>
              <a:spcBef>
                <a:spcPct val="0"/>
              </a:spcBef>
              <a:spcAft>
                <a:spcPct val="35000"/>
              </a:spcAft>
            </a:pPr>
            <a:r>
              <a:rPr lang="en-US" altLang="ja-JP" sz="2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MITSUBISHI</a:t>
            </a:r>
            <a:r>
              <a:rPr lang="ja-JP" altLang="en-US" sz="2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または</a:t>
            </a:r>
            <a:r>
              <a:rPr lang="en-US" altLang="ja-JP" sz="2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TOYOTA</a:t>
            </a:r>
            <a:r>
              <a:rPr lang="ja-JP" altLang="en-US" sz="2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など、日本輸入</a:t>
            </a:r>
            <a:r>
              <a:rPr lang="ja-JP" altLang="en-US" sz="2200"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のバスをご用意。</a:t>
            </a:r>
            <a:endParaRPr lang="en-US" altLang="ja-JP" sz="2200"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5" name="Rounded Rectangle 4"/>
          <p:cNvSpPr/>
          <p:nvPr/>
        </p:nvSpPr>
        <p:spPr>
          <a:xfrm>
            <a:off x="3065859" y="1106980"/>
            <a:ext cx="2693183" cy="146775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18110" tIns="59055" rIns="118110" bIns="59055" numCol="1" spcCol="1270" anchor="ctr" anchorCtr="0">
            <a:noAutofit/>
          </a:bodyPr>
          <a:lstStyle/>
          <a:p>
            <a:pPr lvl="0" defTabSz="1377950" rtl="0">
              <a:lnSpc>
                <a:spcPct val="90000"/>
              </a:lnSpc>
              <a:spcBef>
                <a:spcPct val="0"/>
              </a:spcBef>
              <a:spcAft>
                <a:spcPct val="35000"/>
              </a:spcAft>
            </a:pPr>
            <a:r>
              <a:rPr lang="ja-JP" altLang="en-US" sz="20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トランクには通常サイズのスーツケース</a:t>
            </a:r>
            <a:r>
              <a:rPr lang="en-US" altLang="ja-JP" sz="20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35</a:t>
            </a:r>
            <a:r>
              <a:rPr lang="ja-JP" altLang="en-US" sz="20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個まで収容可能。</a:t>
            </a:r>
            <a:endParaRPr lang="en-US" altLang="ja-JP" sz="20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0" defTabSz="1377950" rtl="0">
              <a:lnSpc>
                <a:spcPct val="90000"/>
              </a:lnSpc>
              <a:spcBef>
                <a:spcPct val="0"/>
              </a:spcBef>
              <a:spcAft>
                <a:spcPct val="35000"/>
              </a:spcAft>
            </a:pPr>
            <a:r>
              <a:rPr lang="ja-JP" altLang="en-US" sz="1400" b="1"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（ケースの大きさにもよります。）</a:t>
            </a:r>
            <a:endParaRPr lang="en-US" altLang="ja-JP" sz="1400" b="1"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7" name="Rounded Rectangle 4"/>
          <p:cNvSpPr/>
          <p:nvPr/>
        </p:nvSpPr>
        <p:spPr>
          <a:xfrm>
            <a:off x="6019801" y="1106980"/>
            <a:ext cx="2693182" cy="146775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18110" tIns="59055" rIns="118110" bIns="59055" numCol="1" spcCol="1270" anchor="ctr" anchorCtr="0">
            <a:noAutofit/>
          </a:bodyPr>
          <a:lstStyle/>
          <a:p>
            <a:pPr lvl="0" defTabSz="1377950" rtl="0">
              <a:lnSpc>
                <a:spcPct val="90000"/>
              </a:lnSpc>
              <a:spcBef>
                <a:spcPct val="0"/>
              </a:spcBef>
              <a:spcAft>
                <a:spcPct val="35000"/>
              </a:spcAft>
            </a:pP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座席数は</a:t>
            </a:r>
            <a:r>
              <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20</a:t>
            </a: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席</a:t>
            </a:r>
            <a:r>
              <a:rPr lang="ja-JP" altLang="en-US" kern="1200" dirty="0" err="1">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ｘ</a:t>
            </a:r>
            <a:r>
              <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2</a:t>
            </a: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列</a:t>
            </a:r>
            <a:r>
              <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a:t>
            </a:r>
            <a:r>
              <a:rPr lang="en-US" altLang="ja-JP"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1</a:t>
            </a: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番後ろに</a:t>
            </a:r>
            <a:r>
              <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5</a:t>
            </a: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席の計</a:t>
            </a:r>
            <a:r>
              <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45</a:t>
            </a:r>
            <a:r>
              <a:rPr lang="ja-JP" altLang="en-US"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席</a:t>
            </a:r>
            <a:endPar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a:p>
            <a:pPr lvl="0" defTabSz="1377950" rtl="0">
              <a:lnSpc>
                <a:spcPct val="90000"/>
              </a:lnSpc>
              <a:spcBef>
                <a:spcPct val="0"/>
              </a:spcBef>
              <a:spcAft>
                <a:spcPct val="35000"/>
              </a:spcAft>
            </a:pPr>
            <a:r>
              <a:rPr lang="ja-JP" altLang="en-US"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ガイド用に</a:t>
            </a:r>
            <a:r>
              <a:rPr lang="en-US" altLang="ja-JP"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2</a:t>
            </a:r>
            <a:r>
              <a:rPr lang="ja-JP" altLang="en-US"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席利用するので最大</a:t>
            </a:r>
            <a:r>
              <a:rPr lang="en-US" altLang="ja-JP"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43</a:t>
            </a:r>
            <a:r>
              <a:rPr lang="ja-JP" altLang="en-US"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rPr>
              <a:t>名様まで可</a:t>
            </a:r>
            <a:endParaRPr lang="en-US" altLang="ja-JP" kern="1200" dirty="0">
              <a:solidFill>
                <a:schemeClr val="tx2">
                  <a:lumMod val="7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38955"/>
            <a:ext cx="2652701" cy="1989526"/>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859" y="2708592"/>
            <a:ext cx="2693183" cy="2019887"/>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708593"/>
            <a:ext cx="2693182" cy="2019887"/>
          </a:xfrm>
          <a:prstGeom prst="rect">
            <a:avLst/>
          </a:prstGeom>
        </p:spPr>
      </p:pic>
      <p:pic>
        <p:nvPicPr>
          <p:cNvPr id="12" name="圖片 11" descr="台灣喔熊升職當組長宣傳台灣 與台灣達共推貼圖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8229" y="4892700"/>
            <a:ext cx="5087541" cy="1992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a:solidFill>
                  <a:schemeClr val="bg1"/>
                </a:solidFill>
              </a:rPr>
              <a:t>　</a:t>
            </a:r>
            <a:r>
              <a:rPr lang="en-US" altLang="ja-JP" sz="3800" dirty="0">
                <a:solidFill>
                  <a:schemeClr val="bg1"/>
                </a:solidFill>
              </a:rPr>
              <a:t>2.</a:t>
            </a:r>
            <a:r>
              <a:rPr lang="ja-JP" altLang="en-US" sz="3800">
                <a:solidFill>
                  <a:schemeClr val="bg1"/>
                </a:solidFill>
              </a:rPr>
              <a:t>お勧めホテル</a:t>
            </a:r>
            <a:endParaRPr lang="en-US" sz="3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22801409"/>
              </p:ext>
            </p:extLst>
          </p:nvPr>
        </p:nvGraphicFramePr>
        <p:xfrm>
          <a:off x="228600" y="990600"/>
          <a:ext cx="8610599" cy="5557848"/>
        </p:xfrm>
        <a:graphic>
          <a:graphicData uri="http://schemas.openxmlformats.org/drawingml/2006/table">
            <a:tbl>
              <a:tblPr firstRow="1" bandRow="1">
                <a:tableStyleId>{00A15C55-8517-42AA-B614-E9B94910E393}</a:tableStyleId>
              </a:tblPr>
              <a:tblGrid>
                <a:gridCol w="1219200">
                  <a:extLst>
                    <a:ext uri="{9D8B030D-6E8A-4147-A177-3AD203B41FA5}">
                      <a16:colId xmlns:a16="http://schemas.microsoft.com/office/drawing/2014/main" val="20000"/>
                    </a:ext>
                  </a:extLst>
                </a:gridCol>
                <a:gridCol w="1890183">
                  <a:extLst>
                    <a:ext uri="{9D8B030D-6E8A-4147-A177-3AD203B41FA5}">
                      <a16:colId xmlns:a16="http://schemas.microsoft.com/office/drawing/2014/main" val="20001"/>
                    </a:ext>
                  </a:extLst>
                </a:gridCol>
                <a:gridCol w="1843617">
                  <a:extLst>
                    <a:ext uri="{9D8B030D-6E8A-4147-A177-3AD203B41FA5}">
                      <a16:colId xmlns:a16="http://schemas.microsoft.com/office/drawing/2014/main" val="20002"/>
                    </a:ext>
                  </a:extLst>
                </a:gridCol>
                <a:gridCol w="1744133">
                  <a:extLst>
                    <a:ext uri="{9D8B030D-6E8A-4147-A177-3AD203B41FA5}">
                      <a16:colId xmlns:a16="http://schemas.microsoft.com/office/drawing/2014/main" val="20003"/>
                    </a:ext>
                  </a:extLst>
                </a:gridCol>
                <a:gridCol w="1913466">
                  <a:extLst>
                    <a:ext uri="{9D8B030D-6E8A-4147-A177-3AD203B41FA5}">
                      <a16:colId xmlns:a16="http://schemas.microsoft.com/office/drawing/2014/main" val="20004"/>
                    </a:ext>
                  </a:extLst>
                </a:gridCol>
              </a:tblGrid>
              <a:tr h="45720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ホテル</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リバービュー</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サンワールド・ダイナスティ</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ガーデン</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シェラトングランデ</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0"/>
                  </a:ext>
                </a:extLst>
              </a:tr>
              <a:tr h="39624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星</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ランク</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en-US" altLang="ja-JP" sz="1200" dirty="0">
                          <a:latin typeface="Meiryo UI" panose="020B0604030504040204" pitchFamily="34" charset="-128"/>
                          <a:ea typeface="Meiryo UI" panose="020B0604030504040204" pitchFamily="34" charset="-128"/>
                          <a:cs typeface="Meiryo UI" panose="020B0604030504040204" pitchFamily="34" charset="-128"/>
                        </a:rPr>
                        <a:t>4</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つ星</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スーペリア</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en-US" altLang="ja-JP"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つ星</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スーペリア</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en-US" altLang="zh-TW" sz="1200" dirty="0">
                          <a:latin typeface="Meiryo UI" panose="020B0604030504040204" pitchFamily="34" charset="-128"/>
                          <a:ea typeface="Meiryo UI" panose="020B0604030504040204" pitchFamily="34" charset="-128"/>
                          <a:cs typeface="Meiryo UI" panose="020B0604030504040204" pitchFamily="34" charset="-128"/>
                        </a:rPr>
                        <a:t>4</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つ星</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デラックス</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en-US" altLang="ja-JP"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a:latin typeface="Meiryo UI" panose="020B0604030504040204" pitchFamily="34" charset="-128"/>
                          <a:ea typeface="Meiryo UI" panose="020B0604030504040204" pitchFamily="34" charset="-128"/>
                          <a:cs typeface="Meiryo UI" panose="020B0604030504040204" pitchFamily="34" charset="-128"/>
                        </a:rPr>
                        <a:t>つ星</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a:latin typeface="Meiryo UI" panose="020B0604030504040204" pitchFamily="34" charset="-128"/>
                          <a:ea typeface="Meiryo UI" panose="020B0604030504040204" pitchFamily="34" charset="-128"/>
                          <a:cs typeface="Meiryo UI" panose="020B0604030504040204" pitchFamily="34" charset="-128"/>
                        </a:rPr>
                        <a:t>デラックス</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1"/>
                  </a:ext>
                </a:extLst>
              </a:tr>
              <a:tr h="137160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写真</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2"/>
                  </a:ext>
                </a:extLst>
              </a:tr>
              <a:tr h="45720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場所</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100" dirty="0">
                          <a:latin typeface="Meiryo UI" panose="020B0604030504040204" pitchFamily="34" charset="-128"/>
                          <a:ea typeface="Meiryo UI" panose="020B0604030504040204" pitchFamily="34" charset="-128"/>
                          <a:cs typeface="Meiryo UI" panose="020B0604030504040204" pitchFamily="34" charset="-128"/>
                        </a:rPr>
                        <a:t>観光スポットまで</a:t>
                      </a:r>
                      <a:endParaRPr lang="en-US" sz="11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西門町</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・車で</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台北</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アリーナ</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・徒歩で</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西門町</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・車で</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3</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・台北駅</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・車で</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3"/>
                  </a:ext>
                </a:extLst>
              </a:tr>
              <a:tr h="740687">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総部屋数</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000" dirty="0">
                          <a:latin typeface="Meiryo UI" panose="020B0604030504040204" pitchFamily="34" charset="-128"/>
                          <a:ea typeface="Meiryo UI" panose="020B0604030504040204" pitchFamily="34" charset="-128"/>
                          <a:cs typeface="Meiryo UI" panose="020B0604030504040204" pitchFamily="34" charset="-128"/>
                        </a:rPr>
                        <a:t>（最大提供部屋数）</a:t>
                      </a:r>
                      <a:endParaRPr lang="en-US" sz="10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en-US" altLang="ja-JP" sz="1200" dirty="0">
                          <a:latin typeface="Meiryo UI" panose="020B0604030504040204" pitchFamily="34" charset="-128"/>
                          <a:ea typeface="Meiryo UI" panose="020B0604030504040204" pitchFamily="34" charset="-128"/>
                          <a:cs typeface="Meiryo UI" panose="020B0604030504040204" pitchFamily="34" charset="-128"/>
                        </a:rPr>
                        <a:t>215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部屋</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/118</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ツイン</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en-US" altLang="zh-TW" sz="1200" dirty="0">
                          <a:latin typeface="Meiryo UI" panose="020B0604030504040204" pitchFamily="34" charset="-128"/>
                          <a:ea typeface="Meiryo UI" panose="020B0604030504040204" pitchFamily="34" charset="-128"/>
                          <a:cs typeface="Meiryo UI" panose="020B0604030504040204" pitchFamily="34" charset="-128"/>
                        </a:rPr>
                        <a:t>745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部屋</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329</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ツイン</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en-US" altLang="zh-TW" sz="1200" dirty="0">
                          <a:latin typeface="Meiryo UI" panose="020B0604030504040204" pitchFamily="34" charset="-128"/>
                          <a:ea typeface="Meiryo UI" panose="020B0604030504040204" pitchFamily="34" charset="-128"/>
                          <a:cs typeface="Meiryo UI" panose="020B0604030504040204" pitchFamily="34" charset="-128"/>
                        </a:rPr>
                        <a:t>241</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部屋</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ツイン</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en-US" altLang="ja-JP" sz="1200" dirty="0">
                          <a:latin typeface="Meiryo UI" panose="020B0604030504040204" pitchFamily="34" charset="-128"/>
                          <a:ea typeface="Meiryo UI" panose="020B0604030504040204" pitchFamily="34" charset="-128"/>
                          <a:cs typeface="Meiryo UI" panose="020B0604030504040204" pitchFamily="34" charset="-128"/>
                        </a:rPr>
                        <a:t>533</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部屋</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/140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ツイン</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4"/>
                  </a:ext>
                </a:extLst>
              </a:tr>
              <a:tr h="1394234">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お勧めポイント</a:t>
                      </a:r>
                      <a:endParaRPr lang="en-US" altLang="ja-JP"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・立地の関係で割安な価格</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・西門町まで徒歩でも</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OK</a:t>
                      </a: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kern="1200" dirty="0">
                          <a:effectLst/>
                          <a:latin typeface="Meiryo UI" panose="020B0604030504040204" pitchFamily="34" charset="-128"/>
                          <a:ea typeface="Meiryo UI" panose="020B0604030504040204" pitchFamily="34" charset="-128"/>
                          <a:cs typeface="Meiryo UI" panose="020B0604030504040204" pitchFamily="34" charset="-128"/>
                        </a:rPr>
                        <a:t>朝食会場は景色がいい</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MRT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台北アリーナ駅の　　　</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　近辺、交通が便利</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・朝食に専用会場</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　設置可</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・多数のツイン部屋提供可</a:t>
                      </a:r>
                      <a:endParaRPr lang="en-US" altLang="ja-JP" sz="1200" b="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34" charset="-128"/>
                          <a:ea typeface="Meiryo UI" panose="020B0604030504040204" pitchFamily="34" charset="-128"/>
                          <a:cs typeface="Meiryo UI" panose="020B0604030504040204" pitchFamily="34" charset="-128"/>
                        </a:rPr>
                        <a:t>・台北中心に近い</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34" charset="-128"/>
                          <a:ea typeface="Meiryo UI" panose="020B0604030504040204" pitchFamily="34" charset="-128"/>
                          <a:cs typeface="Meiryo UI" panose="020B0604030504040204" pitchFamily="34" charset="-128"/>
                        </a:rPr>
                        <a:t>・西門町まで徒歩でも</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OK</a:t>
                      </a: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つ星の重厚感がある</a:t>
                      </a:r>
                      <a:endParaRPr lang="en-US" sz="1200" b="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MRT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善導寺</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駅の近辺、</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200" dirty="0">
                          <a:latin typeface="Meiryo UI" panose="020B0604030504040204" pitchFamily="34" charset="-128"/>
                          <a:ea typeface="Meiryo UI" panose="020B0604030504040204" pitchFamily="34" charset="-128"/>
                          <a:cs typeface="Meiryo UI" panose="020B0604030504040204" pitchFamily="34" charset="-128"/>
                        </a:rPr>
                        <a:t>　交通が便利</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・朝食が豊富</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・市中心なのでどこへ行っても便利</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5"/>
                  </a:ext>
                </a:extLst>
              </a:tr>
              <a:tr h="740687">
                <a:tc>
                  <a:txBody>
                    <a:bodyPr/>
                    <a:lstStyle/>
                    <a:p>
                      <a:pPr algn="ctr"/>
                      <a:r>
                        <a:rPr lang="ja-JP" altLang="en-US" sz="1200">
                          <a:latin typeface="Meiryo UI" panose="020B0604030504040204" pitchFamily="34" charset="-128"/>
                          <a:ea typeface="Meiryo UI" panose="020B0604030504040204" pitchFamily="34" charset="-128"/>
                          <a:cs typeface="Meiryo UI" panose="020B0604030504040204" pitchFamily="34" charset="-128"/>
                        </a:rPr>
                        <a:t>難点</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r>
                        <a:rPr lang="ja-JP" altLang="en-US" sz="1100" dirty="0">
                          <a:latin typeface="Meiryo UI" panose="020B0604030504040204" pitchFamily="34" charset="-128"/>
                          <a:ea typeface="Meiryo UI" panose="020B0604030504040204" pitchFamily="34" charset="-128"/>
                          <a:cs typeface="Meiryo UI" panose="020B0604030504040204" pitchFamily="34" charset="-128"/>
                        </a:rPr>
                        <a:t>・近くにコンビニがありません</a:t>
                      </a:r>
                      <a:endParaRPr lang="en-US" altLang="ja-JP" sz="1100" dirty="0">
                        <a:latin typeface="Meiryo UI" panose="020B0604030504040204" pitchFamily="34" charset="-128"/>
                        <a:ea typeface="Meiryo UI" panose="020B0604030504040204" pitchFamily="34" charset="-128"/>
                        <a:cs typeface="Meiryo UI" panose="020B0604030504040204" pitchFamily="34" charset="-128"/>
                      </a:endParaRPr>
                    </a:p>
                    <a:p>
                      <a:r>
                        <a:rPr lang="ja-JP" altLang="en-US" sz="1100" dirty="0">
                          <a:latin typeface="Meiryo UI" panose="020B0604030504040204" pitchFamily="34" charset="-128"/>
                          <a:ea typeface="Meiryo UI" panose="020B0604030504040204" pitchFamily="34" charset="-128"/>
                          <a:cs typeface="Meiryo UI" panose="020B0604030504040204" pitchFamily="34" charset="-128"/>
                        </a:rPr>
                        <a:t>・一番近い</a:t>
                      </a:r>
                      <a:r>
                        <a:rPr lang="en-US" altLang="ja-JP" sz="1100" dirty="0">
                          <a:latin typeface="Meiryo UI" panose="020B0604030504040204" pitchFamily="34" charset="-128"/>
                          <a:ea typeface="Meiryo UI" panose="020B0604030504040204" pitchFamily="34" charset="-128"/>
                          <a:cs typeface="Meiryo UI" panose="020B0604030504040204" pitchFamily="34" charset="-128"/>
                        </a:rPr>
                        <a:t>MRT</a:t>
                      </a:r>
                      <a:r>
                        <a:rPr lang="ja-JP" altLang="en-US" sz="1100" dirty="0">
                          <a:latin typeface="Meiryo UI" panose="020B0604030504040204" pitchFamily="34" charset="-128"/>
                          <a:ea typeface="Meiryo UI" panose="020B0604030504040204" pitchFamily="34" charset="-128"/>
                          <a:cs typeface="Meiryo UI" panose="020B0604030504040204" pitchFamily="34" charset="-128"/>
                        </a:rPr>
                        <a:t>西門駅まで少々遠い</a:t>
                      </a:r>
                      <a:endParaRPr lang="en-US" altLang="ja-JP" sz="11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r>
                        <a:rPr lang="ja-JP" altLang="en-US" sz="1200" dirty="0">
                          <a:latin typeface="Meiryo UI" panose="020B0604030504040204" pitchFamily="34" charset="-128"/>
                          <a:ea typeface="Meiryo UI" panose="020B0604030504040204" pitchFamily="34" charset="-128"/>
                          <a:cs typeface="Meiryo UI" panose="020B0604030504040204" pitchFamily="34" charset="-128"/>
                        </a:rPr>
                        <a:t>・リノベーション継続中のため、部屋タイプが一致しない</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・交通機関が少ない</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・ロビーが少々狭い</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・時間帯によってロビーが混み合う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6"/>
                  </a:ext>
                </a:extLst>
              </a:tr>
            </a:tbl>
          </a:graphicData>
        </a:graphic>
      </p:graphicFrame>
      <p:pic>
        <p:nvPicPr>
          <p:cNvPr id="9"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1860627"/>
            <a:ext cx="1836495" cy="130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7" descr="hotel_facade-n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994" y="1881675"/>
            <a:ext cx="1761302" cy="12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937" y="1891658"/>
            <a:ext cx="1698722" cy="1250905"/>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rcRect l="-2"/>
          <a:stretch>
            <a:fillRect/>
          </a:stretch>
        </p:blipFill>
        <p:spPr bwMode="auto">
          <a:xfrm>
            <a:off x="6955759" y="1891658"/>
            <a:ext cx="1866158" cy="125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3.</a:t>
            </a:r>
            <a:r>
              <a:rPr lang="ja-JP" altLang="en-US" sz="3800" dirty="0">
                <a:solidFill>
                  <a:schemeClr val="bg1"/>
                </a:solidFill>
              </a:rPr>
              <a:t>お勧めレストラン（台北）</a:t>
            </a:r>
            <a:endParaRPr lang="en-US" sz="3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54937452"/>
              </p:ext>
            </p:extLst>
          </p:nvPr>
        </p:nvGraphicFramePr>
        <p:xfrm>
          <a:off x="152400" y="972187"/>
          <a:ext cx="8839199" cy="4625154"/>
        </p:xfrm>
        <a:graphic>
          <a:graphicData uri="http://schemas.openxmlformats.org/drawingml/2006/table">
            <a:tbl>
              <a:tblPr firstRow="1" bandRow="1">
                <a:tableStyleId>{93296810-A885-4BE3-A3E7-6D5BEEA58F35}</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27432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レストラン</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金品茶楼</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zh-TW" altLang="en-US" sz="1200" dirty="0">
                          <a:latin typeface="Meiryo UI" panose="020B0604030504040204" pitchFamily="34" charset="-128"/>
                          <a:ea typeface="Meiryo UI" panose="020B0604030504040204" pitchFamily="34" charset="-128"/>
                          <a:cs typeface="Meiryo UI" panose="020B0604030504040204" pitchFamily="34" charset="-128"/>
                        </a:rPr>
                        <a:t>聚馥園</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（サニーガーデン）</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欣葉</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0"/>
                  </a:ext>
                </a:extLst>
              </a:tr>
              <a:tr h="288961">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料理内容</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小籠包</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浙江</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料理</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北京料理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台湾料理</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1"/>
                  </a:ext>
                </a:extLst>
              </a:tr>
              <a:tr h="1155847">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写真</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2"/>
                  </a:ext>
                </a:extLst>
              </a:tr>
              <a:tr h="815998">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・場所</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・市内（台北駅）からの距離</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台北市中山區長春路</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16</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・専用車に</a:t>
                      </a:r>
                      <a:r>
                        <a:rPr lang="ja-JP" altLang="en-US" sz="1200" dirty="0" err="1">
                          <a:latin typeface="Meiryo UI" panose="020B0604030504040204" pitchFamily="34" charset="-128"/>
                          <a:ea typeface="Meiryo UI" panose="020B0604030504040204" pitchFamily="34" charset="-128"/>
                          <a:cs typeface="Meiryo UI" panose="020B0604030504040204" pitchFamily="34" charset="-128"/>
                        </a:rPr>
                        <a:t>で</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台北市中山區南京東路三段</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219</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・専用車にて約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台北市中山區雙城街</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34</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之</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・専用車に</a:t>
                      </a:r>
                      <a:r>
                        <a:rPr lang="ja-JP" altLang="en-US" sz="1200" dirty="0" err="1">
                          <a:latin typeface="Meiryo UI" panose="020B0604030504040204" pitchFamily="34" charset="-128"/>
                          <a:ea typeface="Meiryo UI" panose="020B0604030504040204" pitchFamily="34" charset="-128"/>
                          <a:cs typeface="Meiryo UI" panose="020B0604030504040204" pitchFamily="34" charset="-128"/>
                        </a:rPr>
                        <a:t>で</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3"/>
                  </a:ext>
                </a:extLst>
              </a:tr>
              <a:tr h="992748">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総席数</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p>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対応人数</a:t>
                      </a:r>
                      <a:endParaRPr lang="en-US"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60</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階</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)/150</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(2</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階</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a:t>
                      </a: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　</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/100</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(B1)</a:t>
                      </a: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130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席</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（パーテーションにて個室仕切り可能）</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000" dirty="0">
                          <a:latin typeface="Meiryo UI" panose="020B0604030504040204" pitchFamily="34" charset="-128"/>
                          <a:ea typeface="Meiryo UI" panose="020B0604030504040204" pitchFamily="34" charset="-128"/>
                          <a:cs typeface="Meiryo UI" panose="020B0604030504040204" pitchFamily="34" charset="-128"/>
                        </a:rPr>
                        <a:t>・創始店</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(450</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；パーテーション仕切り可能。</a:t>
                      </a:r>
                      <a:endParaRPr lang="en-US" altLang="ja-JP" sz="10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000" dirty="0">
                          <a:latin typeface="Meiryo UI" panose="020B0604030504040204" pitchFamily="34" charset="-128"/>
                          <a:ea typeface="Meiryo UI" panose="020B0604030504040204" pitchFamily="34" charset="-128"/>
                          <a:cs typeface="Meiryo UI" panose="020B0604030504040204" pitchFamily="34" charset="-128"/>
                        </a:rPr>
                        <a:t>　最大</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30</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卓</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フロアーチャーター）可能。</a:t>
                      </a:r>
                      <a:endParaRPr lang="en-US" altLang="ja-JP" sz="10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000" dirty="0">
                          <a:latin typeface="Meiryo UI" panose="020B0604030504040204" pitchFamily="34" charset="-128"/>
                          <a:ea typeface="Meiryo UI" panose="020B0604030504040204" pitchFamily="34" charset="-128"/>
                          <a:cs typeface="Meiryo UI" panose="020B0604030504040204" pitchFamily="34" charset="-128"/>
                        </a:rPr>
                        <a:t>・双城店</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(320</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；個室</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6</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室</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/8</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20</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名利用可能。</a:t>
                      </a:r>
                      <a:endParaRPr lang="en-US" sz="10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4"/>
                  </a:ext>
                </a:extLst>
              </a:tr>
              <a:tr h="1097280">
                <a:tc>
                  <a:txBody>
                    <a:bodyPr/>
                    <a:lstStyle/>
                    <a:p>
                      <a:pPr algn="ctr"/>
                      <a:r>
                        <a:rPr lang="ja-JP" altLang="en-US" sz="1200" dirty="0">
                          <a:latin typeface="Meiryo UI" panose="020B0604030504040204" pitchFamily="34" charset="-128"/>
                          <a:ea typeface="Meiryo UI" panose="020B0604030504040204" pitchFamily="34" charset="-128"/>
                          <a:cs typeface="Meiryo UI" panose="020B0604030504040204" pitchFamily="34" charset="-128"/>
                        </a:rPr>
                        <a:t>お勧めポイント</a:t>
                      </a:r>
                      <a:endParaRPr lang="en-US" altLang="ja-JP" sz="12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・台湾現地でも人気であるお店。</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・日本語対応できます。</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日本語が話せるスタッフ数名在籍</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endParaRPr lang="en-US" sz="10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・大人数対応可能。</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・近くに</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MRT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駅あり、アクセスが充実</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・各ガイドブックにも載っている台湾料理</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　の代表</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日本語対応できます。</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000" dirty="0">
                          <a:latin typeface="Meiryo UI" panose="020B0604030504040204" pitchFamily="34" charset="-128"/>
                          <a:ea typeface="Meiryo UI" panose="020B0604030504040204" pitchFamily="34" charset="-128"/>
                          <a:cs typeface="Meiryo UI" panose="020B0604030504040204" pitchFamily="34" charset="-128"/>
                        </a:rPr>
                        <a:t>日本語が話せるスタッフ数名在籍</a:t>
                      </a:r>
                      <a:r>
                        <a:rPr lang="en-US" altLang="ja-JP" sz="1000" dirty="0">
                          <a:latin typeface="Meiryo UI" panose="020B0604030504040204" pitchFamily="34" charset="-128"/>
                          <a:ea typeface="Meiryo UI" panose="020B0604030504040204" pitchFamily="34" charset="-128"/>
                          <a:cs typeface="Meiryo UI" panose="020B0604030504040204" pitchFamily="34" charset="-128"/>
                        </a:rPr>
                        <a:t>)</a:t>
                      </a:r>
                      <a:endParaRPr lang="en-US" altLang="zh-TW" sz="1000" dirty="0">
                        <a:latin typeface="Meiryo UI" panose="020B0604030504040204" pitchFamily="34" charset="-128"/>
                        <a:ea typeface="Meiryo UI" panose="020B0604030504040204" pitchFamily="34" charset="-128"/>
                        <a:cs typeface="Meiryo UI" panose="020B0604030504040204" pitchFamily="34" charset="-128"/>
                      </a:endParaRPr>
                    </a:p>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5"/>
                  </a:ext>
                </a:extLst>
              </a:tr>
            </a:tbl>
          </a:graphicData>
        </a:graphic>
      </p:graphicFrame>
      <p:pic>
        <p:nvPicPr>
          <p:cNvPr id="1026" name="Picture 2" descr="「金品茶樓」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374" y="1524000"/>
            <a:ext cx="16968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073" y="1533203"/>
            <a:ext cx="1600200" cy="1133797"/>
          </a:xfrm>
          <a:prstGeom prst="rect">
            <a:avLst/>
          </a:prstGeom>
        </p:spPr>
      </p:pic>
      <p:pic>
        <p:nvPicPr>
          <p:cNvPr id="1028" name="Picture 4" descr="「烤鴨 卡通」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65" y="5666109"/>
            <a:ext cx="1147710" cy="1049007"/>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5"/>
          <a:stretch>
            <a:fillRect/>
          </a:stretch>
        </p:blipFill>
        <p:spPr>
          <a:xfrm>
            <a:off x="2905267" y="5726157"/>
            <a:ext cx="1519046" cy="971932"/>
          </a:xfrm>
          <a:prstGeom prst="rect">
            <a:avLst/>
          </a:prstGeom>
        </p:spPr>
      </p:pic>
      <p:sp>
        <p:nvSpPr>
          <p:cNvPr id="6" name="AutoShape 8" descr="「珍珠奶茶 卡通」的圖片搜尋結果"/>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8" name="Picture 14" descr="相關圖片"/>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1435" y="5676897"/>
            <a:ext cx="821443" cy="10382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鳳梨酥 卡通插畫」的圖片搜尋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199" y="5643062"/>
            <a:ext cx="1264415" cy="1214938"/>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6600" y="1539488"/>
            <a:ext cx="1392508" cy="1160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fade">
                                      <p:cBhvr>
                                        <p:cTn id="19" dur="1000"/>
                                        <p:tgtEl>
                                          <p:spTgt spid="1040"/>
                                        </p:tgtEl>
                                      </p:cBhvr>
                                    </p:animEffect>
                                  </p:childTnLst>
                                </p:cTn>
                              </p:par>
                              <p:par>
                                <p:cTn id="20" presetID="10" presetClass="entr" presetSubtype="0"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fade">
                                      <p:cBhvr>
                                        <p:cTn id="22" dur="1000"/>
                                        <p:tgtEl>
                                          <p:spTgt spid="1038"/>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3.</a:t>
            </a:r>
            <a:r>
              <a:rPr lang="ja-JP" altLang="en-US" sz="3800" dirty="0">
                <a:solidFill>
                  <a:schemeClr val="bg1"/>
                </a:solidFill>
              </a:rPr>
              <a:t>お勧めレストラン（台南）</a:t>
            </a:r>
            <a:endParaRPr lang="en-US" sz="3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89897480"/>
              </p:ext>
            </p:extLst>
          </p:nvPr>
        </p:nvGraphicFramePr>
        <p:xfrm>
          <a:off x="152400" y="972186"/>
          <a:ext cx="6386153" cy="5581014"/>
        </p:xfrm>
        <a:graphic>
          <a:graphicData uri="http://schemas.openxmlformats.org/drawingml/2006/table">
            <a:tbl>
              <a:tblPr firstRow="1" bandRow="1">
                <a:tableStyleId>{93296810-A885-4BE3-A3E7-6D5BEEA58F35}</a:tableStyleId>
              </a:tblPr>
              <a:tblGrid>
                <a:gridCol w="1530744">
                  <a:extLst>
                    <a:ext uri="{9D8B030D-6E8A-4147-A177-3AD203B41FA5}">
                      <a16:colId xmlns:a16="http://schemas.microsoft.com/office/drawing/2014/main" val="20000"/>
                    </a:ext>
                  </a:extLst>
                </a:gridCol>
                <a:gridCol w="2355456">
                  <a:extLst>
                    <a:ext uri="{9D8B030D-6E8A-4147-A177-3AD203B41FA5}">
                      <a16:colId xmlns:a16="http://schemas.microsoft.com/office/drawing/2014/main" val="20001"/>
                    </a:ext>
                  </a:extLst>
                </a:gridCol>
                <a:gridCol w="2499953">
                  <a:extLst>
                    <a:ext uri="{9D8B030D-6E8A-4147-A177-3AD203B41FA5}">
                      <a16:colId xmlns:a16="http://schemas.microsoft.com/office/drawing/2014/main" val="20002"/>
                    </a:ext>
                  </a:extLst>
                </a:gridCol>
              </a:tblGrid>
              <a:tr h="330626">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レストラン</a:t>
                      </a:r>
                      <a:endParaRPr lang="en-US"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新朝代大飯店</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度小月（旗艦店）</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0"/>
                  </a:ext>
                </a:extLst>
              </a:tr>
              <a:tr h="347446">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料理内容</a:t>
                      </a:r>
                      <a:endParaRPr lang="en-US"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台湾料理</a:t>
                      </a:r>
                      <a:r>
                        <a:rPr lang="en-US" altLang="ja-JP" sz="15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500" dirty="0">
                          <a:latin typeface="Meiryo UI" panose="020B0604030504040204" pitchFamily="34" charset="-128"/>
                          <a:ea typeface="Meiryo UI" panose="020B0604030504040204" pitchFamily="34" charset="-128"/>
                          <a:cs typeface="Meiryo UI" panose="020B0604030504040204" pitchFamily="34" charset="-128"/>
                        </a:rPr>
                        <a:t>台南郷土料理</a:t>
                      </a:r>
                      <a:endParaRPr lang="en-US" altLang="ja-JP" sz="15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台南郷土料理</a:t>
                      </a:r>
                      <a:endParaRPr lang="en-US" sz="14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1"/>
                  </a:ext>
                </a:extLst>
              </a:tr>
              <a:tr h="1623842">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写真</a:t>
                      </a:r>
                      <a:endParaRPr lang="en-US"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2"/>
                  </a:ext>
                </a:extLst>
              </a:tr>
              <a:tr h="1250806">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・場所</a:t>
                      </a:r>
                      <a:endParaRPr lang="en-US" altLang="ja-JP" sz="15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・市内中心（台南駅）からの距離</a:t>
                      </a:r>
                      <a:endParaRPr lang="en-US"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台南市北區成功路</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46</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・駅から徒歩</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台南市中西區中正路</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101</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・駅から専用車約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3"/>
                  </a:ext>
                </a:extLst>
              </a:tr>
              <a:tr h="931156">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総席数</a:t>
                      </a:r>
                      <a:r>
                        <a:rPr lang="en-US" altLang="ja-JP" sz="1500" dirty="0">
                          <a:latin typeface="Meiryo UI" panose="020B0604030504040204" pitchFamily="34" charset="-128"/>
                          <a:ea typeface="Meiryo UI" panose="020B0604030504040204" pitchFamily="34" charset="-128"/>
                          <a:cs typeface="Meiryo UI" panose="020B0604030504040204" pitchFamily="34" charset="-128"/>
                        </a:rPr>
                        <a:t>/</a:t>
                      </a:r>
                    </a:p>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対応人数</a:t>
                      </a:r>
                      <a:endParaRPr lang="en-US"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4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300</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名</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1</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卓</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400" dirty="0">
                          <a:latin typeface="Meiryo UI" panose="020B0604030504040204" pitchFamily="34" charset="-128"/>
                          <a:ea typeface="Meiryo UI" panose="020B0604030504040204" pitchFamily="34" charset="-128"/>
                          <a:cs typeface="Meiryo UI" panose="020B0604030504040204" pitchFamily="34" charset="-128"/>
                        </a:rPr>
                        <a:t>・個室</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室</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パーテーション仕</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400" dirty="0">
                          <a:latin typeface="Meiryo UI" panose="020B0604030504040204" pitchFamily="34" charset="-128"/>
                          <a:ea typeface="Meiryo UI" panose="020B0604030504040204" pitchFamily="34" charset="-128"/>
                          <a:cs typeface="Meiryo UI" panose="020B0604030504040204" pitchFamily="34" charset="-128"/>
                        </a:rPr>
                        <a:t>　切り可能</a:t>
                      </a:r>
                      <a:endParaRPr lang="en-US" altLang="zh-TW" sz="14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400" dirty="0">
                          <a:latin typeface="Meiryo UI" panose="020B0604030504040204" pitchFamily="34" charset="-128"/>
                          <a:ea typeface="Meiryo UI" panose="020B0604030504040204" pitchFamily="34" charset="-128"/>
                          <a:cs typeface="Meiryo UI" panose="020B0604030504040204" pitchFamily="34" charset="-128"/>
                        </a:rPr>
                        <a:t>・全館</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250</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パーテーション仕切り可能</a:t>
                      </a:r>
                      <a:endParaRPr lang="en-US" sz="14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4"/>
                  </a:ext>
                </a:extLst>
              </a:tr>
              <a:tr h="1097138">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お勧めポイント</a:t>
                      </a:r>
                      <a:endParaRPr lang="en-US" altLang="ja-JP"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100" dirty="0">
                          <a:latin typeface="Meiryo UI" panose="020B0604030504040204" pitchFamily="34" charset="-128"/>
                          <a:ea typeface="Meiryo UI" panose="020B0604030504040204" pitchFamily="34" charset="-128"/>
                          <a:cs typeface="Meiryo UI" panose="020B0604030504040204" pitchFamily="34" charset="-128"/>
                        </a:rPr>
                        <a:t>・台湾鉄道「台南駅」まで近い、また有名スポット</a:t>
                      </a:r>
                      <a:r>
                        <a:rPr lang="en-US" altLang="ja-JP" sz="11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100" dirty="0">
                          <a:latin typeface="Meiryo UI" panose="020B0604030504040204" pitchFamily="34" charset="-128"/>
                          <a:ea typeface="Meiryo UI" panose="020B0604030504040204" pitchFamily="34" charset="-128"/>
                          <a:cs typeface="Meiryo UI" panose="020B0604030504040204" pitchFamily="34" charset="-128"/>
                        </a:rPr>
                        <a:t>赤崁樓</a:t>
                      </a:r>
                      <a:r>
                        <a:rPr lang="en-US" altLang="ja-JP" sz="11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100" dirty="0" err="1">
                          <a:latin typeface="Meiryo UI" panose="020B0604030504040204" pitchFamily="34" charset="-128"/>
                          <a:ea typeface="Meiryo UI" panose="020B0604030504040204" pitchFamily="34" charset="-128"/>
                          <a:cs typeface="Meiryo UI" panose="020B0604030504040204" pitchFamily="34" charset="-128"/>
                        </a:rPr>
                        <a:t>、</a:t>
                      </a:r>
                      <a:r>
                        <a:rPr lang="en-US" altLang="ja-JP" sz="11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100" dirty="0">
                          <a:latin typeface="Meiryo UI" panose="020B0604030504040204" pitchFamily="34" charset="-128"/>
                          <a:ea typeface="Meiryo UI" panose="020B0604030504040204" pitchFamily="34" charset="-128"/>
                          <a:cs typeface="Meiryo UI" panose="020B0604030504040204" pitchFamily="34" charset="-128"/>
                        </a:rPr>
                        <a:t>孔子廟</a:t>
                      </a:r>
                      <a:r>
                        <a:rPr lang="en-US" altLang="ja-JP" sz="11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100" dirty="0">
                          <a:latin typeface="Meiryo UI" panose="020B0604030504040204" pitchFamily="34" charset="-128"/>
                          <a:ea typeface="Meiryo UI" panose="020B0604030504040204" pitchFamily="34" charset="-128"/>
                          <a:cs typeface="Meiryo UI" panose="020B0604030504040204" pitchFamily="34" charset="-128"/>
                        </a:rPr>
                        <a:t>などにも近い。</a:t>
                      </a:r>
                      <a:endParaRPr lang="en-US" altLang="ja-JP" sz="11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050" dirty="0">
                          <a:latin typeface="Meiryo UI" panose="020B0604030504040204" pitchFamily="34" charset="-128"/>
                          <a:ea typeface="Meiryo UI" panose="020B0604030504040204" pitchFamily="34" charset="-128"/>
                          <a:cs typeface="Meiryo UI" panose="020B0604030504040204" pitchFamily="34" charset="-128"/>
                        </a:rPr>
                        <a:t>・希望によって席の設置可能。</a:t>
                      </a:r>
                      <a:endParaRPr lang="en-US" sz="105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100" dirty="0">
                          <a:latin typeface="Meiryo UI" panose="020B0604030504040204" pitchFamily="34" charset="-128"/>
                          <a:ea typeface="Meiryo UI" panose="020B0604030504040204" pitchFamily="34" charset="-128"/>
                          <a:cs typeface="Meiryo UI" panose="020B0604030504040204" pitchFamily="34" charset="-128"/>
                        </a:rPr>
                        <a:t>・各雑誌でも記載されている「台南担仔麺」を代表とする名店。</a:t>
                      </a:r>
                      <a:endParaRPr lang="en-US" altLang="ja-JP" sz="11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100" dirty="0">
                          <a:latin typeface="Meiryo UI" panose="020B0604030504040204" pitchFamily="34" charset="-128"/>
                          <a:ea typeface="Meiryo UI" panose="020B0604030504040204" pitchFamily="34" charset="-128"/>
                          <a:cs typeface="Meiryo UI" panose="020B0604030504040204" pitchFamily="34" charset="-128"/>
                        </a:rPr>
                        <a:t>・市内にある為、アクセスも簡単。</a:t>
                      </a:r>
                      <a:endParaRPr lang="en-US" sz="11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5"/>
                  </a:ext>
                </a:extLst>
              </a:tr>
            </a:tbl>
          </a:graphicData>
        </a:graphic>
      </p:graphicFrame>
      <p:pic>
        <p:nvPicPr>
          <p:cNvPr id="2" name="圖片 1"/>
          <p:cNvPicPr>
            <a:picLocks noChangeAspect="1"/>
          </p:cNvPicPr>
          <p:nvPr/>
        </p:nvPicPr>
        <p:blipFill>
          <a:blip r:embed="rId2"/>
          <a:stretch>
            <a:fillRect/>
          </a:stretch>
        </p:blipFill>
        <p:spPr>
          <a:xfrm>
            <a:off x="6538553" y="1379095"/>
            <a:ext cx="1943100" cy="1209675"/>
          </a:xfrm>
          <a:prstGeom prst="rect">
            <a:avLst/>
          </a:prstGeom>
        </p:spPr>
      </p:pic>
      <p:pic>
        <p:nvPicPr>
          <p:cNvPr id="3" name="圖片 2"/>
          <p:cNvPicPr>
            <a:picLocks noChangeAspect="1"/>
          </p:cNvPicPr>
          <p:nvPr/>
        </p:nvPicPr>
        <p:blipFill>
          <a:blip r:embed="rId3"/>
          <a:stretch>
            <a:fillRect/>
          </a:stretch>
        </p:blipFill>
        <p:spPr>
          <a:xfrm>
            <a:off x="7753350" y="2588770"/>
            <a:ext cx="1390650" cy="1000125"/>
          </a:xfrm>
          <a:prstGeom prst="rect">
            <a:avLst/>
          </a:prstGeom>
        </p:spPr>
      </p:pic>
      <p:pic>
        <p:nvPicPr>
          <p:cNvPr id="6" name="圖片 5"/>
          <p:cNvPicPr>
            <a:picLocks noChangeAspect="1"/>
          </p:cNvPicPr>
          <p:nvPr/>
        </p:nvPicPr>
        <p:blipFill>
          <a:blip r:embed="rId4"/>
          <a:stretch>
            <a:fillRect/>
          </a:stretch>
        </p:blipFill>
        <p:spPr>
          <a:xfrm>
            <a:off x="6710458" y="3703130"/>
            <a:ext cx="1738217" cy="1219200"/>
          </a:xfrm>
          <a:prstGeom prst="rect">
            <a:avLst/>
          </a:prstGeom>
        </p:spPr>
      </p:pic>
      <p:pic>
        <p:nvPicPr>
          <p:cNvPr id="7" name="圖片 6"/>
          <p:cNvPicPr>
            <a:picLocks noChangeAspect="1"/>
          </p:cNvPicPr>
          <p:nvPr/>
        </p:nvPicPr>
        <p:blipFill>
          <a:blip r:embed="rId5"/>
          <a:stretch>
            <a:fillRect/>
          </a:stretch>
        </p:blipFill>
        <p:spPr>
          <a:xfrm>
            <a:off x="7510103" y="5312855"/>
            <a:ext cx="1633897" cy="1104900"/>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9607" y="1635556"/>
            <a:ext cx="2224268" cy="1482780"/>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5780" y="1635556"/>
            <a:ext cx="2224170" cy="1482780"/>
          </a:xfrm>
          <a:prstGeom prst="rect">
            <a:avLst/>
          </a:prstGeom>
        </p:spPr>
      </p:pic>
    </p:spTree>
    <p:extLst>
      <p:ext uri="{BB962C8B-B14F-4D97-AF65-F5344CB8AC3E}">
        <p14:creationId xmlns:p14="http://schemas.microsoft.com/office/powerpoint/2010/main" val="264118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669900"/>
          </a:solidFill>
        </p:spPr>
        <p:txBody>
          <a:bodyPr>
            <a:noAutofit/>
          </a:bodyPr>
          <a:lstStyle/>
          <a:p>
            <a:pPr algn="l"/>
            <a:r>
              <a:rPr lang="ja-JP" altLang="en-US" sz="3800" dirty="0">
                <a:solidFill>
                  <a:schemeClr val="bg1"/>
                </a:solidFill>
              </a:rPr>
              <a:t>　</a:t>
            </a:r>
            <a:r>
              <a:rPr lang="en-US" altLang="ja-JP" sz="3800" dirty="0">
                <a:solidFill>
                  <a:schemeClr val="bg1"/>
                </a:solidFill>
              </a:rPr>
              <a:t>3.</a:t>
            </a:r>
            <a:r>
              <a:rPr lang="ja-JP" altLang="en-US" sz="3800" dirty="0">
                <a:solidFill>
                  <a:schemeClr val="bg1"/>
                </a:solidFill>
              </a:rPr>
              <a:t>お勧めレストラン（高雄）</a:t>
            </a:r>
            <a:endParaRPr lang="en-US" sz="3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94024525"/>
              </p:ext>
            </p:extLst>
          </p:nvPr>
        </p:nvGraphicFramePr>
        <p:xfrm>
          <a:off x="228600" y="1066801"/>
          <a:ext cx="8458200" cy="4728669"/>
        </p:xfrm>
        <a:graphic>
          <a:graphicData uri="http://schemas.openxmlformats.org/drawingml/2006/table">
            <a:tbl>
              <a:tblPr firstRow="1" bandRow="1">
                <a:tableStyleId>{93296810-A885-4BE3-A3E7-6D5BEEA58F35}</a:tableStyleId>
              </a:tblPr>
              <a:tblGrid>
                <a:gridCol w="1470992">
                  <a:extLst>
                    <a:ext uri="{9D8B030D-6E8A-4147-A177-3AD203B41FA5}">
                      <a16:colId xmlns:a16="http://schemas.microsoft.com/office/drawing/2014/main" val="20000"/>
                    </a:ext>
                  </a:extLst>
                </a:gridCol>
                <a:gridCol w="2280036">
                  <a:extLst>
                    <a:ext uri="{9D8B030D-6E8A-4147-A177-3AD203B41FA5}">
                      <a16:colId xmlns:a16="http://schemas.microsoft.com/office/drawing/2014/main" val="20001"/>
                    </a:ext>
                  </a:extLst>
                </a:gridCol>
                <a:gridCol w="2344972">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20040">
                <a:tc>
                  <a:txBody>
                    <a:bodyPr/>
                    <a:lstStyle/>
                    <a:p>
                      <a:pPr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レストラン</a:t>
                      </a:r>
                      <a:endParaRPr lang="en-US" sz="15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zh-TW" altLang="en-US" sz="1500" dirty="0">
                          <a:latin typeface="Meiryo UI" panose="020B0604030504040204" pitchFamily="34" charset="-128"/>
                          <a:ea typeface="Meiryo UI" panose="020B0604030504040204" pitchFamily="34" charset="-128"/>
                          <a:cs typeface="Meiryo UI" panose="020B0604030504040204" pitchFamily="34" charset="-128"/>
                        </a:rPr>
                        <a:t>美濃客家</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zh-TW" altLang="en-US" sz="1500" dirty="0">
                          <a:latin typeface="Meiryo UI" panose="020B0604030504040204" pitchFamily="34" charset="-128"/>
                          <a:ea typeface="Meiryo UI" panose="020B0604030504040204" pitchFamily="34" charset="-128"/>
                          <a:cs typeface="Meiryo UI" panose="020B0604030504040204" pitchFamily="34" charset="-128"/>
                        </a:rPr>
                        <a:t>龍興</a:t>
                      </a:r>
                      <a:r>
                        <a:rPr lang="ja-JP" altLang="en-US" sz="1500" dirty="0">
                          <a:latin typeface="Meiryo UI" panose="020B0604030504040204" pitchFamily="34" charset="-128"/>
                          <a:ea typeface="Meiryo UI" panose="020B0604030504040204" pitchFamily="34" charset="-128"/>
                          <a:cs typeface="Meiryo UI" panose="020B0604030504040204" pitchFamily="34" charset="-128"/>
                        </a:rPr>
                        <a:t>海鮮レストラン</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寒軒大飯店</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0"/>
                  </a:ext>
                </a:extLst>
              </a:tr>
              <a:tr h="502657">
                <a:tc>
                  <a:txBody>
                    <a:bodyPr/>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料理内容</a:t>
                      </a:r>
                      <a:endParaRPr lang="en-US"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台湾料理</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客家料理</a:t>
                      </a:r>
                      <a:endParaRPr lang="en-US" sz="14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台湾料理</a:t>
                      </a:r>
                      <a:r>
                        <a:rPr lang="en-US" altLang="ja-JP" sz="15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500" dirty="0">
                          <a:latin typeface="Meiryo UI" panose="020B0604030504040204" pitchFamily="34" charset="-128"/>
                          <a:ea typeface="Meiryo UI" panose="020B0604030504040204" pitchFamily="34" charset="-128"/>
                          <a:cs typeface="Meiryo UI" panose="020B0604030504040204" pitchFamily="34" charset="-128"/>
                        </a:rPr>
                        <a:t>海鮮料理</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ctr"/>
                      <a:r>
                        <a:rPr lang="ja-JP" altLang="en-US" sz="1500" dirty="0">
                          <a:latin typeface="Meiryo UI" panose="020B0604030504040204" pitchFamily="34" charset="-128"/>
                          <a:ea typeface="Meiryo UI" panose="020B0604030504040204" pitchFamily="34" charset="-128"/>
                          <a:cs typeface="Meiryo UI" panose="020B0604030504040204" pitchFamily="34" charset="-128"/>
                        </a:rPr>
                        <a:t>広東料理</a:t>
                      </a:r>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1"/>
                  </a:ext>
                </a:extLst>
              </a:tr>
              <a:tr h="1340435">
                <a:tc>
                  <a:txBody>
                    <a:bodyPr/>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写真</a:t>
                      </a:r>
                      <a:endParaRPr lang="en-US"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endParaRPr lang="en-US" sz="15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2"/>
                  </a:ext>
                </a:extLst>
              </a:tr>
              <a:tr h="921538">
                <a:tc>
                  <a:txBody>
                    <a:bodyPr/>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・場所</a:t>
                      </a:r>
                      <a:endParaRPr lang="en-US" altLang="ja-JP" sz="1400" dirty="0">
                        <a:latin typeface="Meiryo UI" panose="020B0604030504040204" pitchFamily="34" charset="-128"/>
                        <a:ea typeface="Meiryo UI" panose="020B0604030504040204" pitchFamily="34" charset="-128"/>
                        <a:cs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・市内（高雄駅）からの距離</a:t>
                      </a:r>
                      <a:endParaRPr lang="en-US"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高雄市左營區華夏路</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1062</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・新幹線</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左営駅（高雄駅）</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より車で</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b="0" i="0" kern="1200" dirty="0">
                          <a:solidFill>
                            <a:schemeClr val="dk1"/>
                          </a:solidFill>
                          <a:effectLst/>
                          <a:latin typeface="Meiryo UI" panose="020B0604030504040204" pitchFamily="34" charset="-128"/>
                          <a:ea typeface="Meiryo UI" panose="020B0604030504040204" pitchFamily="34" charset="-128"/>
                          <a:cs typeface="Meiryo UI" panose="020B0604030504040204" pitchFamily="34" charset="-128"/>
                        </a:rPr>
                        <a:t>苓雅區成功二路</a:t>
                      </a:r>
                      <a:r>
                        <a:rPr lang="en-US" altLang="zh-TW" sz="1200" b="0" i="0" kern="1200" dirty="0">
                          <a:solidFill>
                            <a:schemeClr val="dk1"/>
                          </a:solidFill>
                          <a:effectLst/>
                          <a:latin typeface="Meiryo UI" panose="020B0604030504040204" pitchFamily="34" charset="-128"/>
                          <a:ea typeface="Meiryo UI" panose="020B0604030504040204" pitchFamily="34" charset="-128"/>
                          <a:cs typeface="Meiryo UI" panose="020B0604030504040204" pitchFamily="34" charset="-128"/>
                        </a:rPr>
                        <a:t>138</a:t>
                      </a:r>
                      <a:r>
                        <a:rPr lang="zh-TW" altLang="en-US" sz="1200" b="0" i="0" kern="1200" dirty="0">
                          <a:solidFill>
                            <a:schemeClr val="dk1"/>
                          </a:solidFill>
                          <a:effectLst/>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b="0" i="0" kern="1200" dirty="0">
                        <a:solidFill>
                          <a:schemeClr val="dk1"/>
                        </a:solidFill>
                        <a:effectLst/>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b="0" i="0" kern="1200" dirty="0">
                          <a:solidFill>
                            <a:schemeClr val="dk1"/>
                          </a:solidFill>
                          <a:effectLst/>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高雄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MRT【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三多商圏駅</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より車で</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高雄市苓雅區和平一路</a:t>
                      </a:r>
                      <a:r>
                        <a:rPr lang="en-US" altLang="zh-TW" sz="1200" dirty="0">
                          <a:latin typeface="Meiryo UI" panose="020B0604030504040204" pitchFamily="34" charset="-128"/>
                          <a:ea typeface="Meiryo UI" panose="020B0604030504040204" pitchFamily="34" charset="-128"/>
                          <a:cs typeface="Meiryo UI" panose="020B0604030504040204" pitchFamily="34" charset="-128"/>
                        </a:rPr>
                        <a:t>33</a:t>
                      </a:r>
                      <a:r>
                        <a:rPr lang="zh-TW" altLang="en-US" sz="1200" dirty="0">
                          <a:latin typeface="Meiryo UI" panose="020B0604030504040204" pitchFamily="34" charset="-128"/>
                          <a:ea typeface="Meiryo UI" panose="020B0604030504040204" pitchFamily="34" charset="-128"/>
                          <a:cs typeface="Meiryo UI" panose="020B0604030504040204" pitchFamily="34" charset="-128"/>
                        </a:rPr>
                        <a:t>號</a:t>
                      </a:r>
                      <a:endParaRPr lang="en-US" altLang="zh-TW"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・高雄</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MRT【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三多商圏駅</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より車で</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　</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10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分程度。</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3"/>
                  </a:ext>
                </a:extLst>
              </a:tr>
              <a:tr h="640080">
                <a:tc>
                  <a:txBody>
                    <a:bodyPr/>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総席数</a:t>
                      </a:r>
                      <a:r>
                        <a:rPr lang="en-US" altLang="ja-JP" sz="1400" dirty="0">
                          <a:latin typeface="Meiryo UI" panose="020B0604030504040204" pitchFamily="34" charset="-128"/>
                          <a:ea typeface="Meiryo UI" panose="020B0604030504040204" pitchFamily="34" charset="-128"/>
                          <a:cs typeface="Meiryo UI" panose="020B0604030504040204" pitchFamily="34" charset="-128"/>
                        </a:rPr>
                        <a:t>/</a:t>
                      </a:r>
                    </a:p>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対応人数</a:t>
                      </a:r>
                      <a:endParaRPr lang="en-US"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・全館</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380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個室あり</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最大</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250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名貸しきり可能</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（フロアーチャーター）</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5</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階立てで全館</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800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個室利用可能。</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・全席</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630</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席</a:t>
                      </a:r>
                      <a:r>
                        <a:rPr lang="en-US" altLang="ja-JP" sz="1200" dirty="0">
                          <a:latin typeface="Meiryo UI" panose="020B0604030504040204" pitchFamily="34" charset="-128"/>
                          <a:ea typeface="Meiryo UI" panose="020B0604030504040204" pitchFamily="34" charset="-128"/>
                          <a:cs typeface="Meiryo UI" panose="020B0604030504040204" pitchFamily="34" charset="-128"/>
                        </a:rPr>
                        <a:t>/</a:t>
                      </a:r>
                      <a:r>
                        <a:rPr lang="ja-JP" altLang="en-US" sz="1200" dirty="0">
                          <a:latin typeface="Meiryo UI" panose="020B0604030504040204" pitchFamily="34" charset="-128"/>
                          <a:ea typeface="Meiryo UI" panose="020B0604030504040204" pitchFamily="34" charset="-128"/>
                          <a:cs typeface="Meiryo UI" panose="020B0604030504040204" pitchFamily="34" charset="-128"/>
                        </a:rPr>
                        <a:t>個室利用可能</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（バンケット会場あり）</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4"/>
                  </a:ext>
                </a:extLst>
              </a:tr>
              <a:tr h="1003919">
                <a:tc>
                  <a:txBody>
                    <a:bodyPr/>
                    <a:lstStyle/>
                    <a:p>
                      <a:pPr algn="ctr"/>
                      <a:r>
                        <a:rPr lang="ja-JP" altLang="en-US" sz="1400" dirty="0">
                          <a:latin typeface="Meiryo UI" panose="020B0604030504040204" pitchFamily="34" charset="-128"/>
                          <a:ea typeface="Meiryo UI" panose="020B0604030504040204" pitchFamily="34" charset="-128"/>
                          <a:cs typeface="Meiryo UI" panose="020B0604030504040204" pitchFamily="34" charset="-128"/>
                        </a:rPr>
                        <a:t>お勧めポイント</a:t>
                      </a:r>
                      <a:endParaRPr lang="en-US" altLang="ja-JP" sz="1400" b="1"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・新幹線駅まで距離が近い為、</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アクセスが容易。</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・客家料理専門の名店。</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・団体向き海鮮レストラン。</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・予算に合わせてメニューの提供可能。</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・元々はバンケット会場で運営していた為、館内の設備は充実。</a:t>
                      </a:r>
                      <a:endParaRPr lang="en-US" altLang="ja-JP" sz="1200" dirty="0">
                        <a:latin typeface="Meiryo UI" panose="020B0604030504040204" pitchFamily="34" charset="-128"/>
                        <a:ea typeface="Meiryo UI" panose="020B0604030504040204" pitchFamily="34" charset="-128"/>
                        <a:cs typeface="Meiryo UI" panose="020B0604030504040204" pitchFamily="34" charset="-128"/>
                      </a:endParaRPr>
                    </a:p>
                    <a:p>
                      <a:pPr lvl="0" algn="l"/>
                      <a:r>
                        <a:rPr lang="ja-JP" altLang="en-US" sz="1200" dirty="0">
                          <a:latin typeface="Meiryo UI" panose="020B0604030504040204" pitchFamily="34" charset="-128"/>
                          <a:ea typeface="Meiryo UI" panose="020B0604030504040204" pitchFamily="34" charset="-128"/>
                          <a:cs typeface="Meiryo UI" panose="020B0604030504040204" pitchFamily="34" charset="-128"/>
                        </a:rPr>
                        <a:t>・料理内容も豪華。</a:t>
                      </a:r>
                      <a:endParaRPr lang="en-US"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extLst>
                  <a:ext uri="{0D108BD9-81ED-4DB2-BD59-A6C34878D82A}">
                    <a16:rowId xmlns:a16="http://schemas.microsoft.com/office/drawing/2014/main" val="10005"/>
                  </a:ext>
                </a:extLst>
              </a:tr>
            </a:tbl>
          </a:graphicData>
        </a:graphic>
      </p:graphicFrame>
      <p:pic>
        <p:nvPicPr>
          <p:cNvPr id="1026" name="Picture 2" descr="「龍興餐廳」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956970"/>
            <a:ext cx="1716072" cy="118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美濃客家菜」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9667"/>
            <a:ext cx="1752600" cy="1171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寒軒和平店」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947126"/>
            <a:ext cx="1777736" cy="1185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6484</TotalTime>
  <Words>3095</Words>
  <Application>Microsoft Office PowerPoint</Application>
  <PresentationFormat>如螢幕大小 (4:3)</PresentationFormat>
  <Paragraphs>392</Paragraphs>
  <Slides>16</Slides>
  <Notes>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16</vt:i4>
      </vt:variant>
    </vt:vector>
  </HeadingPairs>
  <TitlesOfParts>
    <vt:vector size="26" baseType="lpstr">
      <vt:lpstr>Meiryo</vt:lpstr>
      <vt:lpstr>Meiryo UI</vt:lpstr>
      <vt:lpstr>ＭＳ Ｐゴシック</vt:lpstr>
      <vt:lpstr>新細明體</vt:lpstr>
      <vt:lpstr>標楷體</vt:lpstr>
      <vt:lpstr>Arial</vt:lpstr>
      <vt:lpstr>Calibri</vt:lpstr>
      <vt:lpstr>Lucida Console</vt:lpstr>
      <vt:lpstr>Segoe UI</vt:lpstr>
      <vt:lpstr>Office Theme</vt:lpstr>
      <vt:lpstr>台　湾 修学旅行のススメ</vt:lpstr>
      <vt:lpstr>　台湾で修学旅行!?</vt:lpstr>
      <vt:lpstr>　1.事前情報/学校交流可能時期</vt:lpstr>
      <vt:lpstr>　1.事前情報/サンプルスケジュール</vt:lpstr>
      <vt:lpstr>　1.事前情報/バス情報（45シーターバス）</vt:lpstr>
      <vt:lpstr>　2.お勧めホテル</vt:lpstr>
      <vt:lpstr>　3.お勧めレストラン（台北）</vt:lpstr>
      <vt:lpstr>　3.お勧めレストラン（台南）</vt:lpstr>
      <vt:lpstr>　3.お勧めレストラン（高雄）</vt:lpstr>
      <vt:lpstr>　4.文化交流/学校訪問</vt:lpstr>
      <vt:lpstr>　4.文化交流/プログラム例</vt:lpstr>
      <vt:lpstr>　4.学校交流申請に関する　フローチャート</vt:lpstr>
      <vt:lpstr>　4.学校交流申請に関する　フローチャート</vt:lpstr>
      <vt:lpstr>　4.文化交流/学校訪問　参考例写真</vt:lpstr>
      <vt:lpstr>　4.文化交流/B&amp;Sプログラム</vt:lpstr>
      <vt:lpstr>　台湾修学旅行のススメ</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ベトナム修学旅行</dc:title>
  <dc:creator>Sky123.Org</dc:creator>
  <cp:lastModifiedBy>本多綾乃</cp:lastModifiedBy>
  <cp:revision>566</cp:revision>
  <dcterms:created xsi:type="dcterms:W3CDTF">2015-08-05T08:28:51Z</dcterms:created>
  <dcterms:modified xsi:type="dcterms:W3CDTF">2016-12-09T02:32:38Z</dcterms:modified>
</cp:coreProperties>
</file>